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sldIdLst>
    <p:sldId id="257" r:id="rId2"/>
    <p:sldId id="258" r:id="rId3"/>
    <p:sldId id="259" r:id="rId4"/>
    <p:sldId id="275" r:id="rId5"/>
    <p:sldId id="278" r:id="rId6"/>
    <p:sldId id="279" r:id="rId7"/>
    <p:sldId id="280" r:id="rId8"/>
    <p:sldId id="260" r:id="rId9"/>
    <p:sldId id="261" r:id="rId10"/>
    <p:sldId id="272" r:id="rId11"/>
    <p:sldId id="262" r:id="rId12"/>
    <p:sldId id="273" r:id="rId13"/>
    <p:sldId id="274" r:id="rId14"/>
    <p:sldId id="263" r:id="rId15"/>
    <p:sldId id="270" r:id="rId16"/>
    <p:sldId id="271" r:id="rId17"/>
    <p:sldId id="264" r:id="rId18"/>
    <p:sldId id="287" r:id="rId19"/>
    <p:sldId id="281" r:id="rId20"/>
    <p:sldId id="282" r:id="rId21"/>
    <p:sldId id="283" r:id="rId22"/>
    <p:sldId id="269" r:id="rId23"/>
    <p:sldId id="266" r:id="rId24"/>
    <p:sldId id="288" r:id="rId25"/>
    <p:sldId id="267" r:id="rId26"/>
    <p:sldId id="289" r:id="rId27"/>
    <p:sldId id="290" r:id="rId28"/>
    <p:sldId id="268" r:id="rId29"/>
    <p:sldId id="291" r:id="rId3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72" y="5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9D370-28E7-4538-84C1-9FC750C432D2}" type="datetimeFigureOut">
              <a:rPr lang="en-US" smtClean="0"/>
              <a:pPr/>
              <a:t>3/3/2015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1B85310D-B5CA-4540-B67C-C480FCFE7B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9D370-28E7-4538-84C1-9FC750C432D2}" type="datetimeFigureOut">
              <a:rPr lang="en-US" smtClean="0"/>
              <a:pPr/>
              <a:t>3/3/2015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5310D-B5CA-4540-B67C-C480FCFE7B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9D370-28E7-4538-84C1-9FC750C432D2}" type="datetimeFigureOut">
              <a:rPr lang="en-US" smtClean="0"/>
              <a:pPr/>
              <a:t>3/3/2015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5310D-B5CA-4540-B67C-C480FCFE7B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9D370-28E7-4538-84C1-9FC750C432D2}" type="datetimeFigureOut">
              <a:rPr lang="en-US" smtClean="0"/>
              <a:pPr/>
              <a:t>3/3/2015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1B85310D-B5CA-4540-B67C-C480FCFE7B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9D370-28E7-4538-84C1-9FC750C432D2}" type="datetimeFigureOut">
              <a:rPr lang="en-US" smtClean="0"/>
              <a:pPr/>
              <a:t>3/3/2015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5310D-B5CA-4540-B67C-C480FCFE7B2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9D370-28E7-4538-84C1-9FC750C432D2}" type="datetimeFigureOut">
              <a:rPr lang="en-US" smtClean="0"/>
              <a:pPr/>
              <a:t>3/3/2015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5310D-B5CA-4540-B67C-C480FCFE7B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9D370-28E7-4538-84C1-9FC750C432D2}" type="datetimeFigureOut">
              <a:rPr lang="en-US" smtClean="0"/>
              <a:pPr/>
              <a:t>3/3/2015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1B85310D-B5CA-4540-B67C-C480FCFE7B2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9D370-28E7-4538-84C1-9FC750C432D2}" type="datetimeFigureOut">
              <a:rPr lang="en-US" smtClean="0"/>
              <a:pPr/>
              <a:t>3/3/2015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5310D-B5CA-4540-B67C-C480FCFE7B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9D370-28E7-4538-84C1-9FC750C432D2}" type="datetimeFigureOut">
              <a:rPr lang="en-US" smtClean="0"/>
              <a:pPr/>
              <a:t>3/3/2015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5310D-B5CA-4540-B67C-C480FCFE7B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9D370-28E7-4538-84C1-9FC750C432D2}" type="datetimeFigureOut">
              <a:rPr lang="en-US" smtClean="0"/>
              <a:pPr/>
              <a:t>3/3/2015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5310D-B5CA-4540-B67C-C480FCFE7B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9D370-28E7-4538-84C1-9FC750C432D2}" type="datetimeFigureOut">
              <a:rPr lang="en-US" smtClean="0"/>
              <a:pPr/>
              <a:t>3/3/2015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5310D-B5CA-4540-B67C-C480FCFE7B2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E009D370-28E7-4538-84C1-9FC750C432D2}" type="datetimeFigureOut">
              <a:rPr lang="en-US" smtClean="0"/>
              <a:pPr/>
              <a:t>3/3/2015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B85310D-B5CA-4540-B67C-C480FCFE7B2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 err="1" smtClean="0">
                <a:solidFill>
                  <a:srgbClr val="C00000"/>
                </a:solidFill>
              </a:rPr>
              <a:t>Definisi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pemeriksaan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akuntan</a:t>
            </a:r>
            <a:r>
              <a:rPr lang="en-US" b="1" dirty="0" smtClean="0">
                <a:solidFill>
                  <a:srgbClr val="C00000"/>
                </a:solidFill>
              </a:rPr>
              <a:t/>
            </a:r>
            <a:br>
              <a:rPr lang="en-US" b="1" dirty="0" smtClean="0">
                <a:solidFill>
                  <a:srgbClr val="C00000"/>
                </a:solidFill>
              </a:rPr>
            </a:br>
            <a:r>
              <a:rPr lang="en-US" b="1" dirty="0" smtClean="0">
                <a:solidFill>
                  <a:srgbClr val="C00000"/>
                </a:solidFill>
              </a:rPr>
              <a:t> (auditing )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b="1" dirty="0" err="1" smtClean="0">
                <a:solidFill>
                  <a:srgbClr val="00B050"/>
                </a:solidFill>
              </a:rPr>
              <a:t>Suatu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proses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sistematik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untuk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memperoleh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dan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mengevaluasi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bukti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secara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objektif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mengenai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pernyataan-pernyataan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tentang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kegiatan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dan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kejadian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ekonomi</a:t>
            </a:r>
            <a:r>
              <a:rPr lang="en-US" b="1" dirty="0">
                <a:solidFill>
                  <a:srgbClr val="00B050"/>
                </a:solidFill>
              </a:rPr>
              <a:t>, </a:t>
            </a:r>
            <a:r>
              <a:rPr lang="en-US" b="1" dirty="0" err="1">
                <a:solidFill>
                  <a:srgbClr val="00B050"/>
                </a:solidFill>
              </a:rPr>
              <a:t>dengan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tingkat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kesesuaian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antara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pernyataan-pernyataan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tersebut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dengan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kriteria</a:t>
            </a:r>
            <a:r>
              <a:rPr lang="en-US" b="1" dirty="0">
                <a:solidFill>
                  <a:srgbClr val="00B050"/>
                </a:solidFill>
              </a:rPr>
              <a:t> yang </a:t>
            </a:r>
            <a:r>
              <a:rPr lang="en-US" b="1" dirty="0" err="1">
                <a:solidFill>
                  <a:srgbClr val="00B050"/>
                </a:solidFill>
              </a:rPr>
              <a:t>telah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ditetapkan</a:t>
            </a:r>
            <a:r>
              <a:rPr lang="en-US" b="1" dirty="0">
                <a:solidFill>
                  <a:srgbClr val="00B050"/>
                </a:solidFill>
              </a:rPr>
              <a:t>, </a:t>
            </a:r>
            <a:r>
              <a:rPr lang="en-US" b="1" dirty="0" err="1">
                <a:solidFill>
                  <a:srgbClr val="00B050"/>
                </a:solidFill>
              </a:rPr>
              <a:t>serta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penyampaian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hasil-hasilnya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kepada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pemakai</a:t>
            </a:r>
            <a:r>
              <a:rPr lang="en-US" b="1" dirty="0">
                <a:solidFill>
                  <a:srgbClr val="00B050"/>
                </a:solidFill>
              </a:rPr>
              <a:t>  yang </a:t>
            </a:r>
            <a:r>
              <a:rPr lang="en-US" b="1" dirty="0" err="1">
                <a:solidFill>
                  <a:srgbClr val="00B050"/>
                </a:solidFill>
              </a:rPr>
              <a:t>berkepentingan</a:t>
            </a:r>
            <a:endParaRPr lang="en-US" b="1" dirty="0">
              <a:solidFill>
                <a:srgbClr val="00B050"/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u="sng" dirty="0" err="1" smtClean="0">
                <a:solidFill>
                  <a:srgbClr val="00B0F0"/>
                </a:solidFill>
              </a:rPr>
              <a:t>Jenis</a:t>
            </a:r>
            <a:r>
              <a:rPr lang="en-US" u="sng" dirty="0" smtClean="0">
                <a:solidFill>
                  <a:srgbClr val="00B0F0"/>
                </a:solidFill>
              </a:rPr>
              <a:t> </a:t>
            </a:r>
            <a:r>
              <a:rPr lang="en-US" u="sng" dirty="0" err="1" smtClean="0">
                <a:solidFill>
                  <a:srgbClr val="00B0F0"/>
                </a:solidFill>
              </a:rPr>
              <a:t>pemeriksaan</a:t>
            </a:r>
            <a:r>
              <a:rPr lang="en-US" u="sng" dirty="0" smtClean="0">
                <a:solidFill>
                  <a:srgbClr val="00B0F0"/>
                </a:solidFill>
              </a:rPr>
              <a:t> </a:t>
            </a:r>
            <a:r>
              <a:rPr lang="en-US" u="sng" dirty="0" err="1" smtClean="0">
                <a:solidFill>
                  <a:srgbClr val="00B0F0"/>
                </a:solidFill>
              </a:rPr>
              <a:t>akuntan</a:t>
            </a:r>
            <a:r>
              <a:rPr lang="en-US" u="sng" dirty="0" smtClean="0">
                <a:solidFill>
                  <a:srgbClr val="00B0F0"/>
                </a:solidFill>
              </a:rPr>
              <a:t>     </a:t>
            </a:r>
            <a:r>
              <a:rPr lang="en-US" sz="2200" i="1" u="sng" dirty="0" err="1" smtClean="0">
                <a:solidFill>
                  <a:srgbClr val="00B0F0"/>
                </a:solidFill>
              </a:rPr>
              <a:t>lanjutan</a:t>
            </a:r>
            <a:r>
              <a:rPr lang="en-US" sz="2200" i="1" u="sng" dirty="0" smtClean="0">
                <a:solidFill>
                  <a:srgbClr val="00B0F0"/>
                </a:solidFill>
              </a:rPr>
              <a:t> ….</a:t>
            </a:r>
            <a:r>
              <a:rPr lang="en-US" b="1" dirty="0" smtClean="0">
                <a:solidFill>
                  <a:srgbClr val="00B0F0"/>
                </a:solidFill>
              </a:rPr>
              <a:t/>
            </a:r>
            <a:br>
              <a:rPr lang="en-US" b="1" dirty="0" smtClean="0">
                <a:solidFill>
                  <a:srgbClr val="00B0F0"/>
                </a:solidFill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ctr"/>
            <a:endParaRPr lang="en-US" b="1" dirty="0" smtClean="0">
              <a:solidFill>
                <a:srgbClr val="FF0000"/>
              </a:solidFill>
            </a:endParaRPr>
          </a:p>
          <a:p>
            <a:pPr lvl="0" algn="ctr"/>
            <a:r>
              <a:rPr lang="en-US" sz="4000" b="1" dirty="0" err="1" smtClean="0">
                <a:solidFill>
                  <a:srgbClr val="FF0000"/>
                </a:solidFill>
              </a:rPr>
              <a:t>Penugasan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</a:rPr>
              <a:t>khusus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</a:rPr>
              <a:t>meliputi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</a:rPr>
              <a:t>penugasan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</a:rPr>
              <a:t>selain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</a:rPr>
              <a:t>pemeriksaan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</a:rPr>
              <a:t>terhadap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</a:rPr>
              <a:t>laporan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</a:rPr>
              <a:t>keuangan</a:t>
            </a:r>
            <a:r>
              <a:rPr lang="en-US" sz="4000" b="1" dirty="0" smtClean="0">
                <a:solidFill>
                  <a:srgbClr val="FF0000"/>
                </a:solidFill>
              </a:rPr>
              <a:t>, </a:t>
            </a:r>
            <a:r>
              <a:rPr lang="en-US" sz="4000" b="1" dirty="0" err="1" smtClean="0">
                <a:solidFill>
                  <a:srgbClr val="FF0000"/>
                </a:solidFill>
              </a:rPr>
              <a:t>misal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</a:rPr>
              <a:t>penugasan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</a:rPr>
              <a:t>dengan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</a:rPr>
              <a:t>tujuan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</a:rPr>
              <a:t>tertentu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</a:rPr>
              <a:t>seperti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</a:rPr>
              <a:t>menemukan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</a:rPr>
              <a:t>kecurangan</a:t>
            </a:r>
            <a:r>
              <a:rPr lang="en-US" sz="4000" b="1" dirty="0" smtClean="0">
                <a:solidFill>
                  <a:srgbClr val="FF0000"/>
                </a:solidFill>
              </a:rPr>
              <a:t>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u="sng" dirty="0" err="1" smtClean="0">
                <a:solidFill>
                  <a:srgbClr val="FF0000"/>
                </a:solidFill>
              </a:rPr>
              <a:t>Tipe</a:t>
            </a:r>
            <a:r>
              <a:rPr lang="en-US" u="sng" dirty="0" smtClean="0">
                <a:solidFill>
                  <a:srgbClr val="FF0000"/>
                </a:solidFill>
              </a:rPr>
              <a:t> </a:t>
            </a:r>
            <a:r>
              <a:rPr lang="en-US" u="sng" dirty="0" err="1" smtClean="0">
                <a:solidFill>
                  <a:srgbClr val="FF0000"/>
                </a:solidFill>
              </a:rPr>
              <a:t>Akuntan</a:t>
            </a:r>
            <a:r>
              <a:rPr lang="en-US" b="1" dirty="0" smtClean="0">
                <a:solidFill>
                  <a:srgbClr val="FF0000"/>
                </a:solidFill>
              </a:rPr>
              <a:t/>
            </a:r>
            <a:br>
              <a:rPr lang="en-US" b="1" dirty="0" smtClean="0">
                <a:solidFill>
                  <a:srgbClr val="FF0000"/>
                </a:solidFill>
              </a:rPr>
            </a:b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ctr"/>
            <a:r>
              <a:rPr lang="en-US" sz="4000" b="1" dirty="0" err="1" smtClean="0"/>
              <a:t>Akuntan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Publik</a:t>
            </a:r>
            <a:r>
              <a:rPr lang="en-US" sz="4000" b="1" dirty="0" smtClean="0"/>
              <a:t> (</a:t>
            </a:r>
            <a:r>
              <a:rPr lang="en-US" sz="4000" b="1" dirty="0" err="1" smtClean="0"/>
              <a:t>profesional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menjual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jasanya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pada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masyarakat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umum</a:t>
            </a:r>
            <a:r>
              <a:rPr lang="en-US" sz="4000" b="1" dirty="0" smtClean="0"/>
              <a:t>, </a:t>
            </a:r>
            <a:r>
              <a:rPr lang="en-US" sz="4000" b="1" dirty="0" err="1" smtClean="0"/>
              <a:t>terutama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dalam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bidang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pemeriksaan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terhadap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laporangan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keuangan</a:t>
            </a:r>
            <a:r>
              <a:rPr lang="en-US" sz="4000" b="1" dirty="0" smtClean="0"/>
              <a:t>  yang </a:t>
            </a:r>
            <a:r>
              <a:rPr lang="en-US" sz="4000" b="1" dirty="0" err="1" smtClean="0"/>
              <a:t>dibuat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oleh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klien</a:t>
            </a:r>
            <a:r>
              <a:rPr lang="en-US" sz="4000" b="1" dirty="0" smtClean="0"/>
              <a:t>)</a:t>
            </a:r>
          </a:p>
          <a:p>
            <a:pPr lvl="0" algn="just">
              <a:buNone/>
            </a:pPr>
            <a:endParaRPr lang="en-US" b="1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u="sng" dirty="0" err="1" smtClean="0">
                <a:solidFill>
                  <a:srgbClr val="FF0000"/>
                </a:solidFill>
              </a:rPr>
              <a:t>Tipe</a:t>
            </a:r>
            <a:r>
              <a:rPr lang="en-US" u="sng" dirty="0" smtClean="0">
                <a:solidFill>
                  <a:srgbClr val="FF0000"/>
                </a:solidFill>
              </a:rPr>
              <a:t> </a:t>
            </a:r>
            <a:r>
              <a:rPr lang="en-US" u="sng" dirty="0" err="1" smtClean="0">
                <a:solidFill>
                  <a:srgbClr val="FF0000"/>
                </a:solidFill>
              </a:rPr>
              <a:t>Akuntan</a:t>
            </a:r>
            <a:r>
              <a:rPr lang="en-US" u="sng" dirty="0" smtClean="0">
                <a:solidFill>
                  <a:srgbClr val="FF0000"/>
                </a:solidFill>
              </a:rPr>
              <a:t>  </a:t>
            </a:r>
            <a:r>
              <a:rPr lang="en-US" sz="2700" i="1" u="sng" dirty="0" err="1" smtClean="0">
                <a:solidFill>
                  <a:srgbClr val="FF0000"/>
                </a:solidFill>
              </a:rPr>
              <a:t>lanjutan</a:t>
            </a:r>
            <a:r>
              <a:rPr lang="en-US" sz="2700" i="1" u="sng" dirty="0" smtClean="0">
                <a:solidFill>
                  <a:srgbClr val="FF0000"/>
                </a:solidFill>
              </a:rPr>
              <a:t> …..</a:t>
            </a:r>
            <a:r>
              <a:rPr lang="en-US" b="1" dirty="0" smtClean="0">
                <a:solidFill>
                  <a:srgbClr val="FF0000"/>
                </a:solidFill>
              </a:rPr>
              <a:t/>
            </a:r>
            <a:br>
              <a:rPr lang="en-US" b="1" dirty="0" smtClean="0">
                <a:solidFill>
                  <a:srgbClr val="FF0000"/>
                </a:solidFill>
              </a:rPr>
            </a:b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 algn="just">
              <a:buNone/>
            </a:pPr>
            <a:endParaRPr lang="en-US" b="1" dirty="0" smtClean="0"/>
          </a:p>
          <a:p>
            <a:pPr lvl="0" algn="ctr"/>
            <a:r>
              <a:rPr lang="en-US" sz="3900" b="1" dirty="0" err="1" smtClean="0">
                <a:solidFill>
                  <a:srgbClr val="00B050"/>
                </a:solidFill>
              </a:rPr>
              <a:t>Akuntan</a:t>
            </a:r>
            <a:r>
              <a:rPr lang="en-US" sz="3900" b="1" dirty="0" smtClean="0">
                <a:solidFill>
                  <a:srgbClr val="00B050"/>
                </a:solidFill>
              </a:rPr>
              <a:t> </a:t>
            </a:r>
            <a:r>
              <a:rPr lang="en-US" sz="3900" b="1" dirty="0" err="1" smtClean="0">
                <a:solidFill>
                  <a:srgbClr val="00B050"/>
                </a:solidFill>
              </a:rPr>
              <a:t>Pemerintahan</a:t>
            </a:r>
            <a:r>
              <a:rPr lang="en-US" sz="3900" b="1" dirty="0" smtClean="0">
                <a:solidFill>
                  <a:srgbClr val="00B050"/>
                </a:solidFill>
              </a:rPr>
              <a:t> (</a:t>
            </a:r>
            <a:r>
              <a:rPr lang="en-US" sz="3900" b="1" dirty="0" err="1" smtClean="0">
                <a:solidFill>
                  <a:srgbClr val="00B050"/>
                </a:solidFill>
              </a:rPr>
              <a:t>Akuntan</a:t>
            </a:r>
            <a:r>
              <a:rPr lang="en-US" sz="3900" b="1" dirty="0" smtClean="0">
                <a:solidFill>
                  <a:srgbClr val="00B050"/>
                </a:solidFill>
              </a:rPr>
              <a:t> </a:t>
            </a:r>
            <a:r>
              <a:rPr lang="en-US" sz="3900" b="1" dirty="0" err="1" smtClean="0">
                <a:solidFill>
                  <a:srgbClr val="00B050"/>
                </a:solidFill>
              </a:rPr>
              <a:t>profesional</a:t>
            </a:r>
            <a:r>
              <a:rPr lang="en-US" sz="3900" b="1" dirty="0" smtClean="0">
                <a:solidFill>
                  <a:srgbClr val="00B050"/>
                </a:solidFill>
              </a:rPr>
              <a:t>  yang </a:t>
            </a:r>
            <a:r>
              <a:rPr lang="en-US" sz="3900" b="1" dirty="0" err="1" smtClean="0">
                <a:solidFill>
                  <a:srgbClr val="00B050"/>
                </a:solidFill>
              </a:rPr>
              <a:t>bekerja</a:t>
            </a:r>
            <a:r>
              <a:rPr lang="en-US" sz="3900" b="1" dirty="0" smtClean="0">
                <a:solidFill>
                  <a:srgbClr val="00B050"/>
                </a:solidFill>
              </a:rPr>
              <a:t> </a:t>
            </a:r>
            <a:r>
              <a:rPr lang="en-US" sz="3900" b="1" dirty="0" err="1" smtClean="0">
                <a:solidFill>
                  <a:srgbClr val="00B050"/>
                </a:solidFill>
              </a:rPr>
              <a:t>diinstansi</a:t>
            </a:r>
            <a:r>
              <a:rPr lang="en-US" sz="3900" b="1" dirty="0" smtClean="0">
                <a:solidFill>
                  <a:srgbClr val="00B050"/>
                </a:solidFill>
              </a:rPr>
              <a:t> </a:t>
            </a:r>
            <a:r>
              <a:rPr lang="en-US" sz="3900" b="1" dirty="0" err="1" smtClean="0">
                <a:solidFill>
                  <a:srgbClr val="00B050"/>
                </a:solidFill>
              </a:rPr>
              <a:t>pemerintah</a:t>
            </a:r>
            <a:r>
              <a:rPr lang="en-US" sz="3900" b="1" dirty="0" smtClean="0">
                <a:solidFill>
                  <a:srgbClr val="00B050"/>
                </a:solidFill>
              </a:rPr>
              <a:t> </a:t>
            </a:r>
            <a:r>
              <a:rPr lang="en-US" sz="3900" b="1" dirty="0" err="1" smtClean="0">
                <a:solidFill>
                  <a:srgbClr val="00B050"/>
                </a:solidFill>
              </a:rPr>
              <a:t>dan</a:t>
            </a:r>
            <a:r>
              <a:rPr lang="en-US" sz="3900" b="1" dirty="0" smtClean="0">
                <a:solidFill>
                  <a:srgbClr val="00B050"/>
                </a:solidFill>
              </a:rPr>
              <a:t> </a:t>
            </a:r>
            <a:r>
              <a:rPr lang="en-US" sz="3900" b="1" dirty="0" err="1" smtClean="0">
                <a:solidFill>
                  <a:srgbClr val="00B050"/>
                </a:solidFill>
              </a:rPr>
              <a:t>tugas</a:t>
            </a:r>
            <a:r>
              <a:rPr lang="en-US" sz="3900" b="1" dirty="0" smtClean="0">
                <a:solidFill>
                  <a:srgbClr val="00B050"/>
                </a:solidFill>
              </a:rPr>
              <a:t> </a:t>
            </a:r>
            <a:r>
              <a:rPr lang="en-US" sz="3900" b="1" dirty="0" err="1" smtClean="0">
                <a:solidFill>
                  <a:srgbClr val="00B050"/>
                </a:solidFill>
              </a:rPr>
              <a:t>pokoknya</a:t>
            </a:r>
            <a:r>
              <a:rPr lang="en-US" sz="3900" b="1" dirty="0" smtClean="0">
                <a:solidFill>
                  <a:srgbClr val="00B050"/>
                </a:solidFill>
              </a:rPr>
              <a:t> </a:t>
            </a:r>
            <a:r>
              <a:rPr lang="en-US" sz="3900" b="1" dirty="0" err="1" smtClean="0">
                <a:solidFill>
                  <a:srgbClr val="00B050"/>
                </a:solidFill>
              </a:rPr>
              <a:t>adalah</a:t>
            </a:r>
            <a:r>
              <a:rPr lang="en-US" sz="3900" b="1" dirty="0" smtClean="0">
                <a:solidFill>
                  <a:srgbClr val="00B050"/>
                </a:solidFill>
              </a:rPr>
              <a:t> </a:t>
            </a:r>
            <a:r>
              <a:rPr lang="en-US" sz="3900" b="1" dirty="0" err="1" smtClean="0">
                <a:solidFill>
                  <a:srgbClr val="00B050"/>
                </a:solidFill>
              </a:rPr>
              <a:t>melakukan</a:t>
            </a:r>
            <a:r>
              <a:rPr lang="en-US" sz="3900" b="1" dirty="0" smtClean="0">
                <a:solidFill>
                  <a:srgbClr val="00B050"/>
                </a:solidFill>
              </a:rPr>
              <a:t> </a:t>
            </a:r>
            <a:r>
              <a:rPr lang="en-US" sz="3900" b="1" dirty="0" err="1" smtClean="0">
                <a:solidFill>
                  <a:srgbClr val="00B050"/>
                </a:solidFill>
              </a:rPr>
              <a:t>pemeriksaan</a:t>
            </a:r>
            <a:r>
              <a:rPr lang="en-US" sz="3900" b="1" dirty="0" smtClean="0">
                <a:solidFill>
                  <a:srgbClr val="00B050"/>
                </a:solidFill>
              </a:rPr>
              <a:t> </a:t>
            </a:r>
            <a:r>
              <a:rPr lang="en-US" sz="3900" b="1" dirty="0" err="1" smtClean="0">
                <a:solidFill>
                  <a:srgbClr val="00B050"/>
                </a:solidFill>
              </a:rPr>
              <a:t>kepada</a:t>
            </a:r>
            <a:r>
              <a:rPr lang="en-US" sz="3900" b="1" dirty="0" smtClean="0">
                <a:solidFill>
                  <a:srgbClr val="00B050"/>
                </a:solidFill>
              </a:rPr>
              <a:t> </a:t>
            </a:r>
            <a:r>
              <a:rPr lang="en-US" sz="3900" b="1" dirty="0" err="1" smtClean="0">
                <a:solidFill>
                  <a:srgbClr val="00B050"/>
                </a:solidFill>
              </a:rPr>
              <a:t>laporan</a:t>
            </a:r>
            <a:r>
              <a:rPr lang="en-US" sz="3900" b="1" dirty="0" smtClean="0">
                <a:solidFill>
                  <a:srgbClr val="00B050"/>
                </a:solidFill>
              </a:rPr>
              <a:t> </a:t>
            </a:r>
            <a:r>
              <a:rPr lang="en-US" sz="3900" b="1" dirty="0" err="1" smtClean="0">
                <a:solidFill>
                  <a:srgbClr val="00B050"/>
                </a:solidFill>
              </a:rPr>
              <a:t>keuangan</a:t>
            </a:r>
            <a:r>
              <a:rPr lang="en-US" sz="3900" b="1" dirty="0" smtClean="0">
                <a:solidFill>
                  <a:srgbClr val="00B050"/>
                </a:solidFill>
              </a:rPr>
              <a:t> yang </a:t>
            </a:r>
            <a:r>
              <a:rPr lang="en-US" sz="3900" b="1" dirty="0" err="1" smtClean="0">
                <a:solidFill>
                  <a:srgbClr val="00B050"/>
                </a:solidFill>
              </a:rPr>
              <a:t>disajikan</a:t>
            </a:r>
            <a:r>
              <a:rPr lang="en-US" sz="3900" b="1" dirty="0" smtClean="0">
                <a:solidFill>
                  <a:srgbClr val="00B050"/>
                </a:solidFill>
              </a:rPr>
              <a:t> </a:t>
            </a:r>
            <a:r>
              <a:rPr lang="en-US" sz="3900" b="1" dirty="0" err="1" smtClean="0">
                <a:solidFill>
                  <a:srgbClr val="00B050"/>
                </a:solidFill>
              </a:rPr>
              <a:t>oleh</a:t>
            </a:r>
            <a:r>
              <a:rPr lang="en-US" sz="3900" b="1" dirty="0" smtClean="0">
                <a:solidFill>
                  <a:srgbClr val="00B050"/>
                </a:solidFill>
              </a:rPr>
              <a:t> </a:t>
            </a:r>
            <a:r>
              <a:rPr lang="en-US" sz="3900" b="1" dirty="0" err="1" smtClean="0">
                <a:solidFill>
                  <a:srgbClr val="00B050"/>
                </a:solidFill>
              </a:rPr>
              <a:t>organisasi-organisasi</a:t>
            </a:r>
            <a:r>
              <a:rPr lang="en-US" sz="3900" b="1" dirty="0" smtClean="0">
                <a:solidFill>
                  <a:srgbClr val="00B050"/>
                </a:solidFill>
              </a:rPr>
              <a:t> </a:t>
            </a:r>
            <a:r>
              <a:rPr lang="en-US" sz="3900" b="1" dirty="0" err="1" smtClean="0">
                <a:solidFill>
                  <a:srgbClr val="00B050"/>
                </a:solidFill>
              </a:rPr>
              <a:t>dalam</a:t>
            </a:r>
            <a:r>
              <a:rPr lang="en-US" sz="3900" b="1" dirty="0" smtClean="0">
                <a:solidFill>
                  <a:srgbClr val="00B050"/>
                </a:solidFill>
              </a:rPr>
              <a:t> </a:t>
            </a:r>
            <a:r>
              <a:rPr lang="en-US" sz="3900" b="1" dirty="0" err="1" smtClean="0">
                <a:solidFill>
                  <a:srgbClr val="00B050"/>
                </a:solidFill>
              </a:rPr>
              <a:t>pemerintahan</a:t>
            </a:r>
            <a:r>
              <a:rPr lang="en-US" sz="3900" b="1" dirty="0" smtClean="0">
                <a:solidFill>
                  <a:srgbClr val="00B050"/>
                </a:solidFill>
              </a:rPr>
              <a:t>)</a:t>
            </a:r>
          </a:p>
          <a:p>
            <a:pPr lvl="0" algn="just">
              <a:buNone/>
            </a:pPr>
            <a:endParaRPr lang="en-US" b="1" dirty="0" smtClean="0"/>
          </a:p>
          <a:p>
            <a:pPr algn="just">
              <a:buNone/>
            </a:pPr>
            <a:r>
              <a:rPr lang="en-US" b="1" dirty="0" smtClean="0">
                <a:solidFill>
                  <a:srgbClr val="0070C0"/>
                </a:solidFill>
              </a:rPr>
              <a:t> 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u="sng" dirty="0" err="1" smtClean="0">
                <a:solidFill>
                  <a:srgbClr val="FF0000"/>
                </a:solidFill>
              </a:rPr>
              <a:t>Tipe</a:t>
            </a:r>
            <a:r>
              <a:rPr lang="en-US" u="sng" dirty="0" smtClean="0">
                <a:solidFill>
                  <a:srgbClr val="FF0000"/>
                </a:solidFill>
              </a:rPr>
              <a:t> </a:t>
            </a:r>
            <a:r>
              <a:rPr lang="en-US" u="sng" dirty="0" err="1" smtClean="0">
                <a:solidFill>
                  <a:srgbClr val="FF0000"/>
                </a:solidFill>
              </a:rPr>
              <a:t>Akuntan</a:t>
            </a:r>
            <a:r>
              <a:rPr lang="en-US" u="sng" dirty="0" smtClean="0">
                <a:solidFill>
                  <a:srgbClr val="FF0000"/>
                </a:solidFill>
              </a:rPr>
              <a:t>  </a:t>
            </a:r>
            <a:r>
              <a:rPr lang="en-US" sz="2200" u="sng" dirty="0" err="1" smtClean="0">
                <a:solidFill>
                  <a:srgbClr val="FF0000"/>
                </a:solidFill>
              </a:rPr>
              <a:t>lanjutan</a:t>
            </a:r>
            <a:r>
              <a:rPr lang="en-US" sz="2200" u="sng" dirty="0" smtClean="0">
                <a:solidFill>
                  <a:srgbClr val="FF0000"/>
                </a:solidFill>
              </a:rPr>
              <a:t> …..</a:t>
            </a:r>
            <a:r>
              <a:rPr lang="en-US" b="1" dirty="0" smtClean="0">
                <a:solidFill>
                  <a:srgbClr val="FF0000"/>
                </a:solidFill>
              </a:rPr>
              <a:t/>
            </a:r>
            <a:br>
              <a:rPr lang="en-US" b="1" dirty="0" smtClean="0">
                <a:solidFill>
                  <a:srgbClr val="FF0000"/>
                </a:solidFill>
              </a:rPr>
            </a:b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just">
              <a:buNone/>
            </a:pPr>
            <a:endParaRPr lang="en-US" b="1" dirty="0" smtClean="0"/>
          </a:p>
          <a:p>
            <a:pPr lvl="0" algn="ctr"/>
            <a:r>
              <a:rPr lang="en-US" sz="4000" b="1" dirty="0" err="1" smtClean="0">
                <a:solidFill>
                  <a:srgbClr val="0070C0"/>
                </a:solidFill>
              </a:rPr>
              <a:t>Akuntan</a:t>
            </a:r>
            <a:r>
              <a:rPr lang="en-US" sz="4000" b="1" dirty="0" smtClean="0">
                <a:solidFill>
                  <a:srgbClr val="0070C0"/>
                </a:solidFill>
              </a:rPr>
              <a:t> Intern (</a:t>
            </a:r>
            <a:r>
              <a:rPr lang="en-US" sz="4000" b="1" dirty="0" err="1" smtClean="0">
                <a:solidFill>
                  <a:srgbClr val="0070C0"/>
                </a:solidFill>
              </a:rPr>
              <a:t>Akuntan</a:t>
            </a:r>
            <a:r>
              <a:rPr lang="en-US" sz="4000" b="1" dirty="0" smtClean="0">
                <a:solidFill>
                  <a:srgbClr val="0070C0"/>
                </a:solidFill>
              </a:rPr>
              <a:t>  yang </a:t>
            </a:r>
            <a:r>
              <a:rPr lang="en-US" sz="4000" b="1" dirty="0" err="1" smtClean="0">
                <a:solidFill>
                  <a:srgbClr val="0070C0"/>
                </a:solidFill>
              </a:rPr>
              <a:t>bekerja</a:t>
            </a:r>
            <a:r>
              <a:rPr lang="en-US" sz="4000" b="1" dirty="0" smtClean="0">
                <a:solidFill>
                  <a:srgbClr val="0070C0"/>
                </a:solidFill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</a:rPr>
              <a:t>dalam</a:t>
            </a:r>
            <a:r>
              <a:rPr lang="en-US" sz="4000" b="1" dirty="0" smtClean="0">
                <a:solidFill>
                  <a:srgbClr val="0070C0"/>
                </a:solidFill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</a:rPr>
              <a:t>perusahaan</a:t>
            </a:r>
            <a:r>
              <a:rPr lang="en-US" sz="4000" b="1" dirty="0" smtClean="0">
                <a:solidFill>
                  <a:srgbClr val="0070C0"/>
                </a:solidFill>
              </a:rPr>
              <a:t> yang </a:t>
            </a:r>
            <a:r>
              <a:rPr lang="en-US" sz="4000" b="1" dirty="0" err="1" smtClean="0">
                <a:solidFill>
                  <a:srgbClr val="0070C0"/>
                </a:solidFill>
              </a:rPr>
              <a:t>tugas</a:t>
            </a:r>
            <a:r>
              <a:rPr lang="en-US" sz="4000" b="1" dirty="0" smtClean="0">
                <a:solidFill>
                  <a:srgbClr val="0070C0"/>
                </a:solidFill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</a:rPr>
              <a:t>pokok</a:t>
            </a:r>
            <a:r>
              <a:rPr lang="en-US" sz="4000" b="1" dirty="0" smtClean="0">
                <a:solidFill>
                  <a:srgbClr val="0070C0"/>
                </a:solidFill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</a:rPr>
              <a:t>adalah</a:t>
            </a:r>
            <a:r>
              <a:rPr lang="en-US" sz="4000" b="1" dirty="0" smtClean="0">
                <a:solidFill>
                  <a:srgbClr val="0070C0"/>
                </a:solidFill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</a:rPr>
              <a:t>menentukan</a:t>
            </a:r>
            <a:r>
              <a:rPr lang="en-US" sz="4000" b="1" dirty="0" smtClean="0">
                <a:solidFill>
                  <a:srgbClr val="0070C0"/>
                </a:solidFill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</a:rPr>
              <a:t>apakah</a:t>
            </a:r>
            <a:r>
              <a:rPr lang="en-US" sz="4000" b="1" dirty="0" smtClean="0">
                <a:solidFill>
                  <a:srgbClr val="0070C0"/>
                </a:solidFill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</a:rPr>
              <a:t>kebijakan</a:t>
            </a:r>
            <a:r>
              <a:rPr lang="en-US" sz="4000" b="1" dirty="0" smtClean="0">
                <a:solidFill>
                  <a:srgbClr val="0070C0"/>
                </a:solidFill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</a:rPr>
              <a:t>dan</a:t>
            </a:r>
            <a:r>
              <a:rPr lang="en-US" sz="4000" b="1" dirty="0" smtClean="0">
                <a:solidFill>
                  <a:srgbClr val="0070C0"/>
                </a:solidFill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</a:rPr>
              <a:t>prosedur</a:t>
            </a:r>
            <a:r>
              <a:rPr lang="en-US" sz="4000" b="1" dirty="0" smtClean="0">
                <a:solidFill>
                  <a:srgbClr val="0070C0"/>
                </a:solidFill>
              </a:rPr>
              <a:t> yang </a:t>
            </a:r>
            <a:r>
              <a:rPr lang="en-US" sz="4000" b="1" dirty="0" err="1" smtClean="0">
                <a:solidFill>
                  <a:srgbClr val="0070C0"/>
                </a:solidFill>
              </a:rPr>
              <a:t>ditetapkan</a:t>
            </a:r>
            <a:r>
              <a:rPr lang="en-US" sz="4000" b="1" dirty="0" smtClean="0">
                <a:solidFill>
                  <a:srgbClr val="0070C0"/>
                </a:solidFill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</a:rPr>
              <a:t>harus</a:t>
            </a:r>
            <a:r>
              <a:rPr lang="en-US" sz="4000" b="1" dirty="0" smtClean="0">
                <a:solidFill>
                  <a:srgbClr val="0070C0"/>
                </a:solidFill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</a:rPr>
              <a:t>dipatuhi</a:t>
            </a:r>
            <a:endParaRPr lang="en-US" sz="4000" b="1" dirty="0" smtClean="0">
              <a:solidFill>
                <a:srgbClr val="0070C0"/>
              </a:solidFill>
            </a:endParaRPr>
          </a:p>
          <a:p>
            <a:pPr algn="just">
              <a:buNone/>
            </a:pPr>
            <a:r>
              <a:rPr lang="en-US" b="1" dirty="0" smtClean="0">
                <a:solidFill>
                  <a:srgbClr val="0070C0"/>
                </a:solidFill>
              </a:rPr>
              <a:t> 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u="sng" dirty="0" err="1" smtClean="0">
                <a:solidFill>
                  <a:srgbClr val="7030A0"/>
                </a:solidFill>
              </a:rPr>
              <a:t>Tipe</a:t>
            </a:r>
            <a:r>
              <a:rPr lang="en-US" u="sng" dirty="0" smtClean="0">
                <a:solidFill>
                  <a:srgbClr val="7030A0"/>
                </a:solidFill>
              </a:rPr>
              <a:t> </a:t>
            </a:r>
            <a:r>
              <a:rPr lang="en-US" u="sng" dirty="0" err="1" smtClean="0">
                <a:solidFill>
                  <a:srgbClr val="7030A0"/>
                </a:solidFill>
              </a:rPr>
              <a:t>Pemeriksaan</a:t>
            </a:r>
            <a:r>
              <a:rPr lang="en-US" u="sng" dirty="0" smtClean="0">
                <a:solidFill>
                  <a:srgbClr val="7030A0"/>
                </a:solidFill>
              </a:rPr>
              <a:t> </a:t>
            </a:r>
            <a:r>
              <a:rPr lang="en-US" u="sng" dirty="0" err="1" smtClean="0">
                <a:solidFill>
                  <a:srgbClr val="7030A0"/>
                </a:solidFill>
              </a:rPr>
              <a:t>Akuntan</a:t>
            </a:r>
            <a:r>
              <a:rPr lang="en-US" b="1" dirty="0" smtClean="0">
                <a:solidFill>
                  <a:srgbClr val="7030A0"/>
                </a:solidFill>
              </a:rPr>
              <a:t/>
            </a:r>
            <a:br>
              <a:rPr lang="en-US" b="1" dirty="0" smtClean="0">
                <a:solidFill>
                  <a:srgbClr val="7030A0"/>
                </a:solidFill>
              </a:rPr>
            </a:b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just"/>
            <a:r>
              <a:rPr lang="en-US" b="1" dirty="0" err="1" smtClean="0">
                <a:solidFill>
                  <a:srgbClr val="00B0F0"/>
                </a:solidFill>
              </a:rPr>
              <a:t>Pemeriksaan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laporan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keuangan</a:t>
            </a:r>
            <a:r>
              <a:rPr lang="en-US" b="1" dirty="0" smtClean="0">
                <a:solidFill>
                  <a:srgbClr val="00B0F0"/>
                </a:solidFill>
              </a:rPr>
              <a:t> (financial </a:t>
            </a:r>
            <a:r>
              <a:rPr lang="en-US" b="1" dirty="0" err="1" smtClean="0">
                <a:solidFill>
                  <a:srgbClr val="00B0F0"/>
                </a:solidFill>
              </a:rPr>
              <a:t>stantement</a:t>
            </a:r>
            <a:r>
              <a:rPr lang="en-US" b="1" dirty="0" smtClean="0">
                <a:solidFill>
                  <a:srgbClr val="00B0F0"/>
                </a:solidFill>
              </a:rPr>
              <a:t> audit) </a:t>
            </a:r>
          </a:p>
          <a:p>
            <a:pPr algn="just">
              <a:buNone/>
            </a:pPr>
            <a:r>
              <a:rPr lang="en-US" b="1" dirty="0" smtClean="0">
                <a:solidFill>
                  <a:srgbClr val="7030A0"/>
                </a:solidFill>
              </a:rPr>
              <a:t>     </a:t>
            </a:r>
            <a:r>
              <a:rPr lang="en-US" b="1" dirty="0" err="1" smtClean="0">
                <a:solidFill>
                  <a:srgbClr val="7030A0"/>
                </a:solidFill>
              </a:rPr>
              <a:t>Pemeriksaan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dilakukan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oleh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akuntan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publik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terhadap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laporan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keuangan</a:t>
            </a:r>
            <a:r>
              <a:rPr lang="en-US" b="1" dirty="0" smtClean="0">
                <a:solidFill>
                  <a:srgbClr val="7030A0"/>
                </a:solidFill>
              </a:rPr>
              <a:t>  yang </a:t>
            </a:r>
            <a:r>
              <a:rPr lang="en-US" b="1" dirty="0" err="1" smtClean="0">
                <a:solidFill>
                  <a:srgbClr val="7030A0"/>
                </a:solidFill>
              </a:rPr>
              <a:t>disajikan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oleh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kliennya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untuk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memberikan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pendapat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menganai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kewajaran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laporan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keuangan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tersebut</a:t>
            </a:r>
            <a:endParaRPr lang="en-US" b="1" dirty="0" smtClean="0">
              <a:solidFill>
                <a:srgbClr val="7030A0"/>
              </a:solidFill>
            </a:endParaRPr>
          </a:p>
          <a:p>
            <a:pPr algn="just">
              <a:buNone/>
            </a:pPr>
            <a:endParaRPr lang="en-US" b="1" dirty="0" smtClean="0"/>
          </a:p>
          <a:p>
            <a:pPr algn="just"/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u="sng" dirty="0" err="1" smtClean="0">
                <a:solidFill>
                  <a:srgbClr val="7030A0"/>
                </a:solidFill>
              </a:rPr>
              <a:t>Tipe</a:t>
            </a:r>
            <a:r>
              <a:rPr lang="en-US" u="sng" dirty="0" smtClean="0">
                <a:solidFill>
                  <a:srgbClr val="7030A0"/>
                </a:solidFill>
              </a:rPr>
              <a:t> </a:t>
            </a:r>
            <a:r>
              <a:rPr lang="en-US" u="sng" dirty="0" err="1" smtClean="0">
                <a:solidFill>
                  <a:srgbClr val="7030A0"/>
                </a:solidFill>
              </a:rPr>
              <a:t>Pemeriksaan</a:t>
            </a:r>
            <a:r>
              <a:rPr lang="en-US" u="sng" dirty="0" smtClean="0">
                <a:solidFill>
                  <a:srgbClr val="7030A0"/>
                </a:solidFill>
              </a:rPr>
              <a:t> </a:t>
            </a:r>
            <a:r>
              <a:rPr lang="en-US" u="sng" dirty="0" err="1" smtClean="0">
                <a:solidFill>
                  <a:srgbClr val="7030A0"/>
                </a:solidFill>
              </a:rPr>
              <a:t>Akuntan</a:t>
            </a:r>
            <a:r>
              <a:rPr lang="en-US" u="sng" dirty="0" smtClean="0">
                <a:solidFill>
                  <a:srgbClr val="7030A0"/>
                </a:solidFill>
              </a:rPr>
              <a:t> </a:t>
            </a:r>
            <a:r>
              <a:rPr lang="en-US" sz="2200" i="1" u="sng" dirty="0" err="1" smtClean="0">
                <a:solidFill>
                  <a:srgbClr val="7030A0"/>
                </a:solidFill>
              </a:rPr>
              <a:t>lanjutan</a:t>
            </a:r>
            <a:r>
              <a:rPr lang="en-US" sz="2200" i="1" u="sng" dirty="0" smtClean="0">
                <a:solidFill>
                  <a:srgbClr val="7030A0"/>
                </a:solidFill>
              </a:rPr>
              <a:t>…..</a:t>
            </a:r>
            <a:r>
              <a:rPr lang="en-US" b="1" dirty="0" smtClean="0">
                <a:solidFill>
                  <a:srgbClr val="7030A0"/>
                </a:solidFill>
              </a:rPr>
              <a:t/>
            </a:r>
            <a:br>
              <a:rPr lang="en-US" b="1" dirty="0" smtClean="0">
                <a:solidFill>
                  <a:srgbClr val="7030A0"/>
                </a:solidFill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endParaRPr lang="en-US" b="1" dirty="0" smtClean="0">
              <a:solidFill>
                <a:srgbClr val="7030A0"/>
              </a:solidFill>
            </a:endParaRPr>
          </a:p>
          <a:p>
            <a:pPr lvl="0" algn="just"/>
            <a:r>
              <a:rPr lang="en-US" b="1" dirty="0" err="1" smtClean="0">
                <a:solidFill>
                  <a:srgbClr val="00B0F0"/>
                </a:solidFill>
              </a:rPr>
              <a:t>Pemeriksaan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kepatuhan</a:t>
            </a:r>
            <a:r>
              <a:rPr lang="en-US" b="1" dirty="0" smtClean="0">
                <a:solidFill>
                  <a:srgbClr val="00B0F0"/>
                </a:solidFill>
              </a:rPr>
              <a:t> (Compliance audit)</a:t>
            </a:r>
          </a:p>
          <a:p>
            <a:pPr algn="just">
              <a:buNone/>
            </a:pP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>     </a:t>
            </a:r>
            <a:r>
              <a:rPr lang="en-US" b="1" dirty="0" err="1" smtClean="0"/>
              <a:t>Pemeriksaan</a:t>
            </a:r>
            <a:r>
              <a:rPr lang="en-US" b="1" dirty="0" smtClean="0"/>
              <a:t> yang </a:t>
            </a:r>
            <a:r>
              <a:rPr lang="en-US" b="1" dirty="0" err="1" smtClean="0"/>
              <a:t>tujuannya</a:t>
            </a:r>
            <a:r>
              <a:rPr lang="en-US" b="1" dirty="0" smtClean="0"/>
              <a:t> </a:t>
            </a:r>
            <a:r>
              <a:rPr lang="en-US" b="1" dirty="0" err="1" smtClean="0"/>
              <a:t>untuk</a:t>
            </a:r>
            <a:r>
              <a:rPr lang="en-US" b="1" dirty="0" smtClean="0"/>
              <a:t> </a:t>
            </a:r>
            <a:r>
              <a:rPr lang="en-US" b="1" dirty="0" err="1" smtClean="0"/>
              <a:t>menentukan</a:t>
            </a:r>
            <a:r>
              <a:rPr lang="en-US" b="1" dirty="0" smtClean="0"/>
              <a:t> </a:t>
            </a:r>
            <a:r>
              <a:rPr lang="en-US" b="1" dirty="0" err="1" smtClean="0"/>
              <a:t>apakah</a:t>
            </a:r>
            <a:r>
              <a:rPr lang="en-US" b="1" dirty="0" smtClean="0"/>
              <a:t> yang </a:t>
            </a:r>
            <a:r>
              <a:rPr lang="en-US" b="1" dirty="0" err="1" smtClean="0"/>
              <a:t>diperiksa</a:t>
            </a:r>
            <a:r>
              <a:rPr lang="en-US" b="1" dirty="0" smtClean="0"/>
              <a:t> </a:t>
            </a:r>
            <a:r>
              <a:rPr lang="en-US" b="1" dirty="0" err="1" smtClean="0"/>
              <a:t>sesuai</a:t>
            </a:r>
            <a:r>
              <a:rPr lang="en-US" b="1" dirty="0" smtClean="0"/>
              <a:t> </a:t>
            </a:r>
            <a:r>
              <a:rPr lang="en-US" b="1" dirty="0" err="1" smtClean="0"/>
              <a:t>dengan</a:t>
            </a:r>
            <a:r>
              <a:rPr lang="en-US" b="1" dirty="0" smtClean="0"/>
              <a:t> </a:t>
            </a:r>
            <a:r>
              <a:rPr lang="en-US" b="1" dirty="0" err="1" smtClean="0"/>
              <a:t>kondisi</a:t>
            </a:r>
            <a:r>
              <a:rPr lang="en-US" b="1" dirty="0" smtClean="0"/>
              <a:t> </a:t>
            </a:r>
            <a:r>
              <a:rPr lang="en-US" b="1" dirty="0" err="1" smtClean="0"/>
              <a:t>atau</a:t>
            </a:r>
            <a:r>
              <a:rPr lang="en-US" b="1" dirty="0" smtClean="0"/>
              <a:t> </a:t>
            </a:r>
            <a:r>
              <a:rPr lang="en-US" b="1" dirty="0" err="1" smtClean="0"/>
              <a:t>peraturan</a:t>
            </a:r>
            <a:r>
              <a:rPr lang="en-US" b="1" dirty="0" smtClean="0"/>
              <a:t> </a:t>
            </a:r>
            <a:r>
              <a:rPr lang="en-US" b="1" dirty="0" err="1" smtClean="0"/>
              <a:t>tertentu</a:t>
            </a:r>
            <a:endParaRPr lang="en-US" b="1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u="sng" dirty="0" err="1" smtClean="0">
                <a:solidFill>
                  <a:srgbClr val="7030A0"/>
                </a:solidFill>
              </a:rPr>
              <a:t>Tipe</a:t>
            </a:r>
            <a:r>
              <a:rPr lang="en-US" u="sng" dirty="0" smtClean="0">
                <a:solidFill>
                  <a:srgbClr val="7030A0"/>
                </a:solidFill>
              </a:rPr>
              <a:t> </a:t>
            </a:r>
            <a:r>
              <a:rPr lang="en-US" u="sng" dirty="0" err="1" smtClean="0">
                <a:solidFill>
                  <a:srgbClr val="7030A0"/>
                </a:solidFill>
              </a:rPr>
              <a:t>Pemeriksaan</a:t>
            </a:r>
            <a:r>
              <a:rPr lang="en-US" u="sng" dirty="0" smtClean="0">
                <a:solidFill>
                  <a:srgbClr val="7030A0"/>
                </a:solidFill>
              </a:rPr>
              <a:t> </a:t>
            </a:r>
            <a:r>
              <a:rPr lang="en-US" u="sng" dirty="0" err="1" smtClean="0">
                <a:solidFill>
                  <a:srgbClr val="7030A0"/>
                </a:solidFill>
              </a:rPr>
              <a:t>Akuntan</a:t>
            </a:r>
            <a:r>
              <a:rPr lang="en-US" u="sng" dirty="0" smtClean="0">
                <a:solidFill>
                  <a:srgbClr val="7030A0"/>
                </a:solidFill>
              </a:rPr>
              <a:t> </a:t>
            </a:r>
            <a:r>
              <a:rPr lang="en-US" sz="2200" i="1" u="sng" dirty="0" err="1" smtClean="0">
                <a:solidFill>
                  <a:srgbClr val="7030A0"/>
                </a:solidFill>
              </a:rPr>
              <a:t>lanjutan</a:t>
            </a:r>
            <a:r>
              <a:rPr lang="en-US" sz="2200" i="1" u="sng" dirty="0" smtClean="0">
                <a:solidFill>
                  <a:srgbClr val="7030A0"/>
                </a:solidFill>
              </a:rPr>
              <a:t>…..</a:t>
            </a:r>
            <a:r>
              <a:rPr lang="en-US" b="1" dirty="0" smtClean="0">
                <a:solidFill>
                  <a:srgbClr val="7030A0"/>
                </a:solidFill>
              </a:rPr>
              <a:t/>
            </a:r>
            <a:br>
              <a:rPr lang="en-US" b="1" dirty="0" smtClean="0">
                <a:solidFill>
                  <a:srgbClr val="7030A0"/>
                </a:solidFill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/>
            <a:r>
              <a:rPr lang="en-US" b="1" dirty="0" err="1" smtClean="0">
                <a:solidFill>
                  <a:srgbClr val="00B0F0"/>
                </a:solidFill>
              </a:rPr>
              <a:t>Pemeriksaan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operasional</a:t>
            </a:r>
            <a:r>
              <a:rPr lang="en-US" b="1" dirty="0" smtClean="0">
                <a:solidFill>
                  <a:srgbClr val="00B0F0"/>
                </a:solidFill>
              </a:rPr>
              <a:t> (Operational audit)</a:t>
            </a:r>
          </a:p>
          <a:p>
            <a:pPr algn="just">
              <a:buNone/>
            </a:pPr>
            <a:r>
              <a:rPr lang="en-US" b="1" dirty="0" smtClean="0">
                <a:solidFill>
                  <a:srgbClr val="FF0000"/>
                </a:solidFill>
              </a:rPr>
              <a:t>    </a:t>
            </a:r>
            <a:r>
              <a:rPr lang="en-US" b="1" dirty="0" err="1" smtClean="0">
                <a:solidFill>
                  <a:srgbClr val="FF0000"/>
                </a:solidFill>
              </a:rPr>
              <a:t>Pemeriksaan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adalah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penelahaan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secara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sistematik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kegiatan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organisasi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dengan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tujuan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adalah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menilai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prestasi</a:t>
            </a:r>
            <a:r>
              <a:rPr lang="en-US" b="1" dirty="0" smtClean="0">
                <a:solidFill>
                  <a:srgbClr val="FF0000"/>
                </a:solidFill>
              </a:rPr>
              <a:t>, </a:t>
            </a:r>
            <a:r>
              <a:rPr lang="en-US" b="1" dirty="0" err="1" smtClean="0">
                <a:solidFill>
                  <a:srgbClr val="FF0000"/>
                </a:solidFill>
              </a:rPr>
              <a:t>mengidentifikasi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kesempatan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untuk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perbaikan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dan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membuat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rekomendasi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untuk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perbaikan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atau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tindakan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lebih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lanjut</a:t>
            </a:r>
            <a:endParaRPr lang="en-US" b="1" dirty="0" smtClean="0">
              <a:solidFill>
                <a:srgbClr val="FF0000"/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70037"/>
            <a:ext cx="86868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 </a:t>
            </a:r>
            <a:endParaRPr lang="en-US" b="1" dirty="0" smtClean="0"/>
          </a:p>
          <a:p>
            <a:pPr algn="ctr"/>
            <a:r>
              <a:rPr lang="en-US" sz="4000" b="1" dirty="0" err="1" smtClean="0">
                <a:solidFill>
                  <a:srgbClr val="FF0000"/>
                </a:solidFill>
              </a:rPr>
              <a:t>Ada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</a:rPr>
              <a:t>empat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</a:rPr>
              <a:t>tipe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</a:rPr>
              <a:t>pokok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</a:rPr>
              <a:t>laporan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</a:rPr>
              <a:t>akuntan</a:t>
            </a:r>
            <a:r>
              <a:rPr lang="en-US" sz="4000" b="1" dirty="0" smtClean="0">
                <a:solidFill>
                  <a:srgbClr val="FF0000"/>
                </a:solidFill>
              </a:rPr>
              <a:t> yang </a:t>
            </a:r>
            <a:r>
              <a:rPr lang="en-US" sz="4000" b="1" dirty="0" err="1" smtClean="0">
                <a:solidFill>
                  <a:srgbClr val="FF0000"/>
                </a:solidFill>
              </a:rPr>
              <a:t>diterbitkan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</a:rPr>
              <a:t>oleh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</a:rPr>
              <a:t>akuntan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</a:rPr>
              <a:t>publik</a:t>
            </a:r>
            <a:r>
              <a:rPr lang="en-US" sz="4000" b="1" dirty="0" smtClean="0">
                <a:solidFill>
                  <a:srgbClr val="FF0000"/>
                </a:solidFill>
              </a:rPr>
              <a:t/>
            </a:r>
            <a:br>
              <a:rPr lang="en-US" sz="4000" b="1" dirty="0" smtClean="0">
                <a:solidFill>
                  <a:srgbClr val="FF0000"/>
                </a:solidFill>
              </a:rPr>
            </a:br>
            <a:endParaRPr lang="en-US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0241" y="457201"/>
            <a:ext cx="7210396" cy="609599"/>
          </a:xfrm>
        </p:spPr>
        <p:txBody>
          <a:bodyPr>
            <a:normAutofit fontScale="90000"/>
          </a:bodyPr>
          <a:lstStyle/>
          <a:p>
            <a:pPr marL="82550" indent="360363"/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id-ID" dirty="0" smtClean="0"/>
              <a:t>MERUMUSKAN OPINI AUDITOR</a:t>
            </a:r>
            <a:br>
              <a:rPr lang="id-ID" dirty="0" smtClean="0"/>
            </a:br>
            <a:r>
              <a:rPr lang="id-ID" dirty="0"/>
              <a:t/>
            </a:r>
            <a:br>
              <a:rPr lang="id-ID" dirty="0"/>
            </a:br>
            <a:r>
              <a:rPr lang="en-US" dirty="0" smtClean="0"/>
              <a:t>M</a:t>
            </a:r>
            <a:r>
              <a:rPr lang="id-ID" sz="1800" dirty="0" smtClean="0"/>
              <a:t>ULAI DISINI</a:t>
            </a:r>
            <a:br>
              <a:rPr lang="id-ID" sz="1800" dirty="0" smtClean="0"/>
            </a:br>
            <a:endParaRPr lang="id-ID" sz="1800" dirty="0"/>
          </a:p>
        </p:txBody>
      </p:sp>
      <p:sp>
        <p:nvSpPr>
          <p:cNvPr id="3" name="Flowchart: Decision 2"/>
          <p:cNvSpPr/>
          <p:nvPr/>
        </p:nvSpPr>
        <p:spPr>
          <a:xfrm>
            <a:off x="415637" y="2409930"/>
            <a:ext cx="1174172" cy="805087"/>
          </a:xfrm>
          <a:prstGeom prst="flowChartDecision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1400" dirty="0" smtClean="0"/>
              <a:t>Wajar</a:t>
            </a:r>
            <a:r>
              <a:rPr lang="id-ID" dirty="0" smtClean="0"/>
              <a:t>?</a:t>
            </a:r>
            <a:endParaRPr lang="id-ID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1589809" y="2812472"/>
            <a:ext cx="3605646" cy="138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2556164" y="2826327"/>
            <a:ext cx="20782" cy="84512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5195455" y="2826327"/>
            <a:ext cx="0" cy="84512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1906732" y="3685309"/>
            <a:ext cx="1340427" cy="72043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 smtClean="0"/>
              <a:t>ISA 700.17 a</a:t>
            </a:r>
            <a:endParaRPr lang="id-ID" dirty="0"/>
          </a:p>
        </p:txBody>
      </p:sp>
      <p:sp>
        <p:nvSpPr>
          <p:cNvPr id="11" name="Rectangle 10"/>
          <p:cNvSpPr/>
          <p:nvPr/>
        </p:nvSpPr>
        <p:spPr>
          <a:xfrm>
            <a:off x="4525241" y="3685309"/>
            <a:ext cx="1340427" cy="72043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 smtClean="0"/>
              <a:t>ISA 700.17 b</a:t>
            </a:r>
            <a:endParaRPr lang="id-ID" dirty="0"/>
          </a:p>
        </p:txBody>
      </p:sp>
      <p:cxnSp>
        <p:nvCxnSpPr>
          <p:cNvPr id="13" name="Straight Connector 12"/>
          <p:cNvCxnSpPr>
            <a:stCxn id="3" idx="2"/>
          </p:cNvCxnSpPr>
          <p:nvPr/>
        </p:nvCxnSpPr>
        <p:spPr>
          <a:xfrm>
            <a:off x="1002723" y="3215016"/>
            <a:ext cx="0" cy="293640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arallelogram 13"/>
          <p:cNvSpPr/>
          <p:nvPr/>
        </p:nvSpPr>
        <p:spPr>
          <a:xfrm>
            <a:off x="649432" y="6151419"/>
            <a:ext cx="706583" cy="568037"/>
          </a:xfrm>
          <a:prstGeom prst="parallelogram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 smtClean="0"/>
              <a:t>WTP</a:t>
            </a:r>
            <a:endParaRPr lang="id-ID" dirty="0"/>
          </a:p>
        </p:txBody>
      </p:sp>
      <p:cxnSp>
        <p:nvCxnSpPr>
          <p:cNvPr id="16" name="Straight Connector 15"/>
          <p:cNvCxnSpPr>
            <a:stCxn id="10" idx="2"/>
          </p:cNvCxnSpPr>
          <p:nvPr/>
        </p:nvCxnSpPr>
        <p:spPr>
          <a:xfrm>
            <a:off x="2576945" y="4405746"/>
            <a:ext cx="0" cy="4156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lowchart: Decision 16"/>
          <p:cNvSpPr/>
          <p:nvPr/>
        </p:nvSpPr>
        <p:spPr>
          <a:xfrm>
            <a:off x="1862570" y="4806003"/>
            <a:ext cx="1428750" cy="612648"/>
          </a:xfrm>
          <a:prstGeom prst="flowChartDecision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1400" dirty="0" smtClean="0"/>
              <a:t>pervasive</a:t>
            </a:r>
            <a:endParaRPr lang="id-ID" sz="1400" dirty="0"/>
          </a:p>
        </p:txBody>
      </p:sp>
      <p:cxnSp>
        <p:nvCxnSpPr>
          <p:cNvPr id="20" name="Straight Connector 19"/>
          <p:cNvCxnSpPr>
            <a:stCxn id="17" idx="2"/>
          </p:cNvCxnSpPr>
          <p:nvPr/>
        </p:nvCxnSpPr>
        <p:spPr>
          <a:xfrm>
            <a:off x="2576945" y="5418652"/>
            <a:ext cx="0" cy="73276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Parallelogram 20"/>
          <p:cNvSpPr/>
          <p:nvPr/>
        </p:nvSpPr>
        <p:spPr>
          <a:xfrm>
            <a:off x="2202872" y="6151418"/>
            <a:ext cx="706583" cy="568037"/>
          </a:xfrm>
          <a:prstGeom prst="parallelogram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 smtClean="0"/>
              <a:t>TW</a:t>
            </a:r>
            <a:endParaRPr lang="id-ID" dirty="0"/>
          </a:p>
        </p:txBody>
      </p:sp>
      <p:cxnSp>
        <p:nvCxnSpPr>
          <p:cNvPr id="23" name="Straight Connector 22"/>
          <p:cNvCxnSpPr>
            <a:stCxn id="17" idx="3"/>
          </p:cNvCxnSpPr>
          <p:nvPr/>
        </p:nvCxnSpPr>
        <p:spPr>
          <a:xfrm>
            <a:off x="3291320" y="5112327"/>
            <a:ext cx="82411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4115438" y="5112327"/>
            <a:ext cx="0" cy="10390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Parallelogram 25"/>
          <p:cNvSpPr/>
          <p:nvPr/>
        </p:nvSpPr>
        <p:spPr>
          <a:xfrm>
            <a:off x="3744943" y="6151417"/>
            <a:ext cx="706583" cy="568037"/>
          </a:xfrm>
          <a:prstGeom prst="parallelogram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 smtClean="0"/>
              <a:t>WDP</a:t>
            </a:r>
            <a:endParaRPr lang="id-ID" dirty="0"/>
          </a:p>
        </p:txBody>
      </p:sp>
      <p:cxnSp>
        <p:nvCxnSpPr>
          <p:cNvPr id="28" name="Straight Connector 27"/>
          <p:cNvCxnSpPr>
            <a:stCxn id="11" idx="2"/>
          </p:cNvCxnSpPr>
          <p:nvPr/>
        </p:nvCxnSpPr>
        <p:spPr>
          <a:xfrm>
            <a:off x="5195455" y="4405746"/>
            <a:ext cx="0" cy="4156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Flowchart: Decision 28"/>
          <p:cNvSpPr/>
          <p:nvPr/>
        </p:nvSpPr>
        <p:spPr>
          <a:xfrm>
            <a:off x="4485934" y="4790625"/>
            <a:ext cx="1428750" cy="612648"/>
          </a:xfrm>
          <a:prstGeom prst="flowChartDecision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1400" dirty="0" smtClean="0"/>
              <a:t>pervasive</a:t>
            </a:r>
            <a:endParaRPr lang="id-ID" sz="1400" dirty="0"/>
          </a:p>
        </p:txBody>
      </p:sp>
      <p:cxnSp>
        <p:nvCxnSpPr>
          <p:cNvPr id="31" name="Straight Connector 30"/>
          <p:cNvCxnSpPr>
            <a:stCxn id="29" idx="2"/>
          </p:cNvCxnSpPr>
          <p:nvPr/>
        </p:nvCxnSpPr>
        <p:spPr>
          <a:xfrm>
            <a:off x="5200309" y="5403274"/>
            <a:ext cx="0" cy="7481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Parallelogram 31"/>
          <p:cNvSpPr/>
          <p:nvPr/>
        </p:nvSpPr>
        <p:spPr>
          <a:xfrm>
            <a:off x="4842163" y="6165271"/>
            <a:ext cx="706583" cy="568037"/>
          </a:xfrm>
          <a:prstGeom prst="parallelogram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 smtClean="0"/>
              <a:t>TMP</a:t>
            </a:r>
            <a:endParaRPr lang="id-ID" dirty="0"/>
          </a:p>
        </p:txBody>
      </p:sp>
      <p:cxnSp>
        <p:nvCxnSpPr>
          <p:cNvPr id="34" name="Straight Connector 33"/>
          <p:cNvCxnSpPr>
            <a:stCxn id="29" idx="3"/>
          </p:cNvCxnSpPr>
          <p:nvPr/>
        </p:nvCxnSpPr>
        <p:spPr>
          <a:xfrm>
            <a:off x="5914684" y="5096949"/>
            <a:ext cx="113035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7045037" y="5112328"/>
            <a:ext cx="0" cy="10390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Parallelogram 36"/>
          <p:cNvSpPr/>
          <p:nvPr/>
        </p:nvSpPr>
        <p:spPr>
          <a:xfrm>
            <a:off x="6691745" y="6151416"/>
            <a:ext cx="706583" cy="568037"/>
          </a:xfrm>
          <a:prstGeom prst="parallelogram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 smtClean="0"/>
              <a:t>WDP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452877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WTP BENTUK BAKU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b="1" dirty="0" err="1" smtClean="0">
                <a:solidFill>
                  <a:srgbClr val="FF0000"/>
                </a:solidFill>
              </a:rPr>
              <a:t>Kondisi</a:t>
            </a:r>
            <a:r>
              <a:rPr lang="en-US" b="1" dirty="0" smtClean="0">
                <a:solidFill>
                  <a:srgbClr val="FF0000"/>
                </a:solidFill>
              </a:rPr>
              <a:t> yang </a:t>
            </a:r>
            <a:r>
              <a:rPr lang="en-US" b="1" dirty="0" err="1" smtClean="0">
                <a:solidFill>
                  <a:srgbClr val="FF0000"/>
                </a:solidFill>
              </a:rPr>
              <a:t>harus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terpenuhi</a:t>
            </a:r>
            <a:endParaRPr lang="en-US" b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dirty="0" smtClean="0">
                <a:solidFill>
                  <a:srgbClr val="00B050"/>
                </a:solidFill>
              </a:rPr>
              <a:t>. </a:t>
            </a:r>
            <a:r>
              <a:rPr lang="en-US" dirty="0" err="1" smtClean="0">
                <a:solidFill>
                  <a:srgbClr val="00B050"/>
                </a:solidFill>
              </a:rPr>
              <a:t>Laporan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keuangan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meliputi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laporan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posisi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keuangan</a:t>
            </a:r>
            <a:r>
              <a:rPr lang="en-US" dirty="0" smtClean="0">
                <a:solidFill>
                  <a:srgbClr val="00B050"/>
                </a:solidFill>
              </a:rPr>
              <a:t>, lap </a:t>
            </a:r>
            <a:r>
              <a:rPr lang="en-US" dirty="0" err="1" smtClean="0">
                <a:solidFill>
                  <a:srgbClr val="00B050"/>
                </a:solidFill>
              </a:rPr>
              <a:t>laba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rugi</a:t>
            </a:r>
            <a:r>
              <a:rPr lang="en-US" dirty="0" smtClean="0">
                <a:solidFill>
                  <a:srgbClr val="00B050"/>
                </a:solidFill>
              </a:rPr>
              <a:t>, </a:t>
            </a:r>
            <a:r>
              <a:rPr lang="en-US" dirty="0" err="1" smtClean="0">
                <a:solidFill>
                  <a:srgbClr val="00B050"/>
                </a:solidFill>
              </a:rPr>
              <a:t>laporan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perubahan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ekuitas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dan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laporan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arus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kas</a:t>
            </a:r>
            <a:endParaRPr lang="en-US" dirty="0" smtClean="0">
              <a:solidFill>
                <a:srgbClr val="00B050"/>
              </a:solidFill>
            </a:endParaRPr>
          </a:p>
          <a:p>
            <a:pPr>
              <a:buNone/>
            </a:pPr>
            <a:r>
              <a:rPr lang="en-US" dirty="0" smtClean="0"/>
              <a:t>. </a:t>
            </a:r>
            <a:r>
              <a:rPr lang="en-US" dirty="0" err="1" smtClean="0"/>
              <a:t>Ketiga</a:t>
            </a:r>
            <a:r>
              <a:rPr lang="en-US" dirty="0" smtClean="0"/>
              <a:t> </a:t>
            </a:r>
            <a:r>
              <a:rPr lang="en-US" dirty="0" err="1" smtClean="0"/>
              <a:t>standar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r>
              <a:rPr lang="en-US" dirty="0" smtClean="0"/>
              <a:t>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terpenuhi</a:t>
            </a:r>
            <a:endParaRPr lang="en-US" dirty="0" smtClean="0"/>
          </a:p>
          <a:p>
            <a:pPr>
              <a:buNone/>
            </a:pPr>
            <a:r>
              <a:rPr lang="en-US" dirty="0" smtClean="0">
                <a:solidFill>
                  <a:srgbClr val="00B0F0"/>
                </a:solidFill>
              </a:rPr>
              <a:t>. </a:t>
            </a:r>
            <a:r>
              <a:rPr lang="en-US" dirty="0" err="1" smtClean="0">
                <a:solidFill>
                  <a:srgbClr val="00B0F0"/>
                </a:solidFill>
              </a:rPr>
              <a:t>Bukti</a:t>
            </a:r>
            <a:r>
              <a:rPr lang="en-US" dirty="0" smtClean="0">
                <a:solidFill>
                  <a:srgbClr val="00B0F0"/>
                </a:solidFill>
              </a:rPr>
              <a:t> yang </a:t>
            </a:r>
            <a:r>
              <a:rPr lang="en-US" dirty="0" err="1" smtClean="0">
                <a:solidFill>
                  <a:srgbClr val="00B0F0"/>
                </a:solidFill>
              </a:rPr>
              <a:t>cukup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telah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dikumpulka</a:t>
            </a:r>
            <a:r>
              <a:rPr lang="en-US" dirty="0" smtClean="0">
                <a:solidFill>
                  <a:srgbClr val="00B0F0"/>
                </a:solidFill>
              </a:rPr>
              <a:t> &amp; </a:t>
            </a:r>
            <a:r>
              <a:rPr lang="en-US" dirty="0" err="1" smtClean="0">
                <a:solidFill>
                  <a:srgbClr val="00B0F0"/>
                </a:solidFill>
              </a:rPr>
              <a:t>penugasan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dilakukan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sehingga</a:t>
            </a:r>
            <a:r>
              <a:rPr lang="en-US" dirty="0" smtClean="0">
                <a:solidFill>
                  <a:srgbClr val="00B0F0"/>
                </a:solidFill>
              </a:rPr>
              <a:t> auditor </a:t>
            </a:r>
            <a:r>
              <a:rPr lang="en-US" dirty="0" err="1" smtClean="0">
                <a:solidFill>
                  <a:srgbClr val="00B0F0"/>
                </a:solidFill>
              </a:rPr>
              <a:t>menyimpulkan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bahwa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ketiga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standar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pekerjaan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lapagan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telah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terpenuhi</a:t>
            </a:r>
            <a:endParaRPr lang="en-US" dirty="0" smtClean="0">
              <a:solidFill>
                <a:srgbClr val="00B0F0"/>
              </a:solidFill>
            </a:endParaRPr>
          </a:p>
          <a:p>
            <a:pPr>
              <a:buNone/>
            </a:pPr>
            <a:r>
              <a:rPr lang="en-US" dirty="0" smtClean="0"/>
              <a:t>.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sesuai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SAK </a:t>
            </a:r>
            <a:r>
              <a:rPr lang="en-US" dirty="0" err="1" smtClean="0"/>
              <a:t>di</a:t>
            </a:r>
            <a:r>
              <a:rPr lang="en-US" dirty="0" smtClean="0"/>
              <a:t> Indonesia, </a:t>
            </a:r>
            <a:r>
              <a:rPr lang="en-US" dirty="0" err="1" smtClean="0"/>
              <a:t>termasuk</a:t>
            </a:r>
            <a:r>
              <a:rPr lang="en-US" dirty="0" smtClean="0"/>
              <a:t> </a:t>
            </a:r>
            <a:r>
              <a:rPr lang="en-US" dirty="0" err="1" smtClean="0"/>
              <a:t>pengungkapan</a:t>
            </a:r>
            <a:endParaRPr lang="en-US" dirty="0" smtClean="0"/>
          </a:p>
          <a:p>
            <a:pPr>
              <a:buNone/>
            </a:pPr>
            <a:r>
              <a:rPr lang="en-US" dirty="0" smtClean="0">
                <a:solidFill>
                  <a:srgbClr val="FF0000"/>
                </a:solidFill>
              </a:rPr>
              <a:t>. </a:t>
            </a:r>
            <a:r>
              <a:rPr lang="en-US" dirty="0" err="1" smtClean="0">
                <a:solidFill>
                  <a:srgbClr val="FF0000"/>
                </a:solidFill>
              </a:rPr>
              <a:t>Tidak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terdapat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keadaan</a:t>
            </a:r>
            <a:r>
              <a:rPr lang="en-US" dirty="0" smtClean="0">
                <a:solidFill>
                  <a:srgbClr val="FF0000"/>
                </a:solidFill>
              </a:rPr>
              <a:t> yang </a:t>
            </a:r>
            <a:r>
              <a:rPr lang="en-US" dirty="0" err="1" smtClean="0">
                <a:solidFill>
                  <a:srgbClr val="FF0000"/>
                </a:solidFill>
              </a:rPr>
              <a:t>memerlukan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penambahan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paragraf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penjelasan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atau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modifikasi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kata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 err="1" smtClean="0">
                <a:solidFill>
                  <a:srgbClr val="00B050"/>
                </a:solidFill>
              </a:rPr>
              <a:t>Definisi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pemeriksaan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akuntan</a:t>
            </a:r>
            <a:r>
              <a:rPr lang="en-US" b="1" dirty="0" smtClean="0">
                <a:solidFill>
                  <a:srgbClr val="00B050"/>
                </a:solidFill>
              </a:rPr>
              <a:t/>
            </a:r>
            <a:br>
              <a:rPr lang="en-US" b="1" dirty="0" smtClean="0">
                <a:solidFill>
                  <a:srgbClr val="00B050"/>
                </a:solidFill>
              </a:rPr>
            </a:br>
            <a:r>
              <a:rPr lang="en-US" b="1" dirty="0" smtClean="0">
                <a:solidFill>
                  <a:srgbClr val="00B050"/>
                </a:solidFill>
              </a:rPr>
              <a:t> (auditing )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b="1" dirty="0" err="1" smtClean="0">
                <a:solidFill>
                  <a:srgbClr val="FF0000"/>
                </a:solidFill>
              </a:rPr>
              <a:t>Ditinjau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dari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sudut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profesi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akuntan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publik</a:t>
            </a:r>
            <a:r>
              <a:rPr lang="en-US" b="1" dirty="0">
                <a:solidFill>
                  <a:srgbClr val="FF0000"/>
                </a:solidFill>
              </a:rPr>
              <a:t>, </a:t>
            </a:r>
            <a:r>
              <a:rPr lang="en-US" b="1" dirty="0" err="1">
                <a:solidFill>
                  <a:srgbClr val="FF0000"/>
                </a:solidFill>
              </a:rPr>
              <a:t>pemeriksaan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akuntansi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adalah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pemeriksaan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secara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objektif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terhadap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laporan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keuangan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suatu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perusahaan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atau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organisasi</a:t>
            </a:r>
            <a:r>
              <a:rPr lang="en-US" b="1" dirty="0">
                <a:solidFill>
                  <a:srgbClr val="FF0000"/>
                </a:solidFill>
              </a:rPr>
              <a:t> yang lain </a:t>
            </a:r>
            <a:r>
              <a:rPr lang="en-US" b="1" dirty="0" err="1">
                <a:solidFill>
                  <a:srgbClr val="FF0000"/>
                </a:solidFill>
              </a:rPr>
              <a:t>dengan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tujuan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untuk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menentukan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apakah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laporan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keuangan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tersebut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menyajikan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secara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wajar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keadaan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keuangan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dan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hasil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usaha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perusahaan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atau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organisasi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tersebut</a:t>
            </a:r>
            <a:r>
              <a:rPr lang="en-US" b="1" dirty="0">
                <a:solidFill>
                  <a:srgbClr val="FF0000"/>
                </a:solidFill>
              </a:rPr>
              <a:t>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6096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WTP BENTUK BAKU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66800"/>
            <a:ext cx="8686800" cy="5013325"/>
          </a:xfrm>
        </p:spPr>
        <p:txBody>
          <a:bodyPr>
            <a:normAutofit fontScale="32500" lnSpcReduction="20000"/>
          </a:bodyPr>
          <a:lstStyle/>
          <a:p>
            <a:pPr>
              <a:buNone/>
            </a:pPr>
            <a:r>
              <a:rPr lang="en-US" sz="5000" b="1" dirty="0" err="1" smtClean="0"/>
              <a:t>Bagian-bagian</a:t>
            </a:r>
            <a:r>
              <a:rPr lang="en-US" sz="5000" b="1" dirty="0" smtClean="0"/>
              <a:t> </a:t>
            </a:r>
            <a:r>
              <a:rPr lang="en-US" sz="5000" b="1" dirty="0" err="1" smtClean="0"/>
              <a:t>laporan</a:t>
            </a:r>
            <a:r>
              <a:rPr lang="en-US" sz="5000" b="1" dirty="0" smtClean="0"/>
              <a:t> audit</a:t>
            </a:r>
          </a:p>
          <a:p>
            <a:pPr marL="514350" indent="-514350">
              <a:buNone/>
            </a:pPr>
            <a:r>
              <a:rPr lang="en-US" sz="4300" b="1" dirty="0" smtClean="0"/>
              <a:t>1.Judul </a:t>
            </a:r>
            <a:r>
              <a:rPr lang="en-US" sz="4300" b="1" dirty="0" err="1" smtClean="0"/>
              <a:t>laporan</a:t>
            </a:r>
            <a:r>
              <a:rPr lang="en-US" sz="4300" b="1" dirty="0" smtClean="0"/>
              <a:t>, </a:t>
            </a:r>
            <a:r>
              <a:rPr lang="en-US" sz="4300" b="1" dirty="0" err="1" smtClean="0"/>
              <a:t>harus</a:t>
            </a:r>
            <a:r>
              <a:rPr lang="en-US" sz="4300" b="1" dirty="0" smtClean="0"/>
              <a:t> </a:t>
            </a:r>
            <a:r>
              <a:rPr lang="en-US" sz="4300" b="1" dirty="0" err="1" smtClean="0"/>
              <a:t>ada</a:t>
            </a:r>
            <a:r>
              <a:rPr lang="en-US" sz="4300" b="1" dirty="0" smtClean="0"/>
              <a:t> </a:t>
            </a:r>
            <a:r>
              <a:rPr lang="en-US" sz="4300" b="1" dirty="0" err="1" smtClean="0"/>
              <a:t>kata</a:t>
            </a:r>
            <a:r>
              <a:rPr lang="en-US" sz="4300" b="1" dirty="0" smtClean="0"/>
              <a:t> </a:t>
            </a:r>
            <a:r>
              <a:rPr lang="en-US" sz="4300" b="1" dirty="0" err="1" smtClean="0"/>
              <a:t>independen</a:t>
            </a:r>
            <a:endParaRPr lang="en-US" sz="4300" b="1" dirty="0" smtClean="0"/>
          </a:p>
          <a:p>
            <a:pPr marL="514350" indent="-514350">
              <a:buNone/>
            </a:pPr>
            <a:r>
              <a:rPr lang="en-US" sz="4300" b="1" dirty="0" smtClean="0"/>
              <a:t>2. </a:t>
            </a:r>
            <a:r>
              <a:rPr lang="en-US" sz="4300" b="1" dirty="0" err="1" smtClean="0"/>
              <a:t>Pihak</a:t>
            </a:r>
            <a:r>
              <a:rPr lang="en-US" sz="4300" b="1" dirty="0" smtClean="0"/>
              <a:t> yang </a:t>
            </a:r>
            <a:r>
              <a:rPr lang="en-US" sz="4300" b="1" dirty="0" err="1" smtClean="0"/>
              <a:t>dituju</a:t>
            </a:r>
            <a:r>
              <a:rPr lang="en-US" sz="4300" b="1" dirty="0" smtClean="0"/>
              <a:t> auditor </a:t>
            </a:r>
            <a:r>
              <a:rPr lang="en-US" sz="4300" b="1" dirty="0" err="1" smtClean="0"/>
              <a:t>bagi</a:t>
            </a:r>
            <a:r>
              <a:rPr lang="en-US" sz="4300" b="1" dirty="0" smtClean="0"/>
              <a:t> </a:t>
            </a:r>
            <a:r>
              <a:rPr lang="en-US" sz="4300" b="1" dirty="0" err="1" smtClean="0"/>
              <a:t>laporan</a:t>
            </a:r>
            <a:r>
              <a:rPr lang="en-US" sz="4300" b="1" dirty="0" smtClean="0"/>
              <a:t> </a:t>
            </a:r>
            <a:r>
              <a:rPr lang="en-US" sz="4300" b="1" dirty="0" err="1" smtClean="0"/>
              <a:t>auditnya</a:t>
            </a:r>
            <a:endParaRPr lang="en-US" sz="4300" b="1" dirty="0" smtClean="0"/>
          </a:p>
          <a:p>
            <a:pPr marL="514350" indent="-514350">
              <a:buNone/>
            </a:pPr>
            <a:r>
              <a:rPr lang="en-US" sz="4300" b="1" dirty="0" smtClean="0"/>
              <a:t>3. </a:t>
            </a:r>
            <a:r>
              <a:rPr lang="en-US" sz="4300" b="1" dirty="0" err="1" smtClean="0"/>
              <a:t>Paragraf</a:t>
            </a:r>
            <a:r>
              <a:rPr lang="en-US" sz="4300" b="1" dirty="0" smtClean="0"/>
              <a:t> </a:t>
            </a:r>
            <a:r>
              <a:rPr lang="en-US" sz="4300" b="1" dirty="0" err="1" smtClean="0"/>
              <a:t>Pendahuluan</a:t>
            </a:r>
            <a:endParaRPr lang="en-US" sz="4300" b="1" dirty="0" smtClean="0"/>
          </a:p>
          <a:p>
            <a:pPr marL="514350" indent="-514350">
              <a:buNone/>
            </a:pPr>
            <a:r>
              <a:rPr lang="en-US" sz="4300" b="1" dirty="0" smtClean="0"/>
              <a:t>    a. </a:t>
            </a:r>
            <a:r>
              <a:rPr lang="en-US" sz="4300" b="1" dirty="0" err="1" smtClean="0"/>
              <a:t>Kami</a:t>
            </a:r>
            <a:r>
              <a:rPr lang="en-US" sz="4300" b="1" dirty="0" smtClean="0"/>
              <a:t> </a:t>
            </a:r>
            <a:r>
              <a:rPr lang="en-US" sz="4300" b="1" dirty="0" err="1" smtClean="0"/>
              <a:t>telah</a:t>
            </a:r>
            <a:r>
              <a:rPr lang="en-US" sz="4300" b="1" dirty="0" smtClean="0"/>
              <a:t> </a:t>
            </a:r>
            <a:r>
              <a:rPr lang="en-US" sz="4300" b="1" dirty="0" err="1" smtClean="0"/>
              <a:t>mengaudit</a:t>
            </a:r>
            <a:endParaRPr lang="en-US" sz="4300" b="1" dirty="0" smtClean="0"/>
          </a:p>
          <a:p>
            <a:pPr marL="514350" indent="-514350">
              <a:buNone/>
            </a:pPr>
            <a:r>
              <a:rPr lang="en-US" sz="4300" b="1" dirty="0" smtClean="0"/>
              <a:t>    b. </a:t>
            </a:r>
            <a:r>
              <a:rPr lang="en-US" sz="4300" b="1" dirty="0" err="1" smtClean="0"/>
              <a:t>Laporan</a:t>
            </a:r>
            <a:r>
              <a:rPr lang="en-US" sz="4300" b="1" dirty="0" smtClean="0"/>
              <a:t> </a:t>
            </a:r>
            <a:r>
              <a:rPr lang="en-US" sz="4300" b="1" dirty="0" err="1" smtClean="0"/>
              <a:t>keuangan</a:t>
            </a:r>
            <a:r>
              <a:rPr lang="en-US" sz="4300" b="1" dirty="0" smtClean="0"/>
              <a:t> </a:t>
            </a:r>
            <a:r>
              <a:rPr lang="en-US" sz="4300" b="1" dirty="0" err="1" smtClean="0"/>
              <a:t>klien</a:t>
            </a:r>
            <a:r>
              <a:rPr lang="en-US" sz="4300" b="1" dirty="0" smtClean="0"/>
              <a:t> (</a:t>
            </a:r>
            <a:r>
              <a:rPr lang="en-US" sz="4300" b="1" dirty="0" err="1" smtClean="0"/>
              <a:t>disebut</a:t>
            </a:r>
            <a:r>
              <a:rPr lang="en-US" sz="4300" b="1" dirty="0" smtClean="0"/>
              <a:t> </a:t>
            </a:r>
            <a:r>
              <a:rPr lang="en-US" sz="4300" b="1" dirty="0" err="1" smtClean="0"/>
              <a:t>satu</a:t>
            </a:r>
            <a:r>
              <a:rPr lang="en-US" sz="4300" b="1" dirty="0" smtClean="0"/>
              <a:t> </a:t>
            </a:r>
            <a:r>
              <a:rPr lang="en-US" sz="4300" b="1" dirty="0" err="1" smtClean="0"/>
              <a:t>persatu</a:t>
            </a:r>
            <a:r>
              <a:rPr lang="en-US" sz="4300" b="1" dirty="0" smtClean="0"/>
              <a:t>)</a:t>
            </a:r>
          </a:p>
          <a:p>
            <a:pPr marL="514350" indent="-514350">
              <a:buNone/>
            </a:pPr>
            <a:r>
              <a:rPr lang="en-US" sz="4300" b="1" dirty="0" smtClean="0"/>
              <a:t>    c. </a:t>
            </a:r>
            <a:r>
              <a:rPr lang="en-US" sz="4300" b="1" dirty="0" err="1" smtClean="0"/>
              <a:t>Laporan</a:t>
            </a:r>
            <a:r>
              <a:rPr lang="en-US" sz="4300" b="1" dirty="0" smtClean="0"/>
              <a:t> </a:t>
            </a:r>
            <a:r>
              <a:rPr lang="en-US" sz="4300" b="1" dirty="0" err="1" smtClean="0"/>
              <a:t>keuangan</a:t>
            </a:r>
            <a:r>
              <a:rPr lang="en-US" sz="4300" b="1" dirty="0" smtClean="0"/>
              <a:t> </a:t>
            </a:r>
            <a:r>
              <a:rPr lang="en-US" sz="4300" b="1" dirty="0" err="1" smtClean="0"/>
              <a:t>tanggungjawab</a:t>
            </a:r>
            <a:r>
              <a:rPr lang="en-US" sz="4300" b="1" dirty="0" smtClean="0"/>
              <a:t> </a:t>
            </a:r>
            <a:r>
              <a:rPr lang="en-US" sz="4300" b="1" dirty="0" err="1" smtClean="0"/>
              <a:t>manajemen</a:t>
            </a:r>
            <a:endParaRPr lang="en-US" sz="4300" b="1" dirty="0" smtClean="0"/>
          </a:p>
          <a:p>
            <a:pPr marL="514350" indent="-514350">
              <a:buNone/>
            </a:pPr>
            <a:r>
              <a:rPr lang="en-US" sz="4300" b="1" dirty="0" smtClean="0"/>
              <a:t>    d. </a:t>
            </a:r>
            <a:r>
              <a:rPr lang="en-US" sz="4300" b="1" dirty="0" err="1" smtClean="0"/>
              <a:t>Tanggungjawab</a:t>
            </a:r>
            <a:r>
              <a:rPr lang="en-US" sz="4300" b="1" dirty="0" smtClean="0"/>
              <a:t> auditor </a:t>
            </a:r>
            <a:r>
              <a:rPr lang="en-US" sz="4300" b="1" dirty="0" err="1" smtClean="0"/>
              <a:t>menyatakan</a:t>
            </a:r>
            <a:r>
              <a:rPr lang="en-US" sz="4300" b="1" dirty="0" smtClean="0"/>
              <a:t> </a:t>
            </a:r>
            <a:r>
              <a:rPr lang="en-US" sz="4300" b="1" dirty="0" err="1" smtClean="0"/>
              <a:t>pendapat</a:t>
            </a:r>
            <a:endParaRPr lang="en-US" sz="4300" b="1" dirty="0" smtClean="0"/>
          </a:p>
          <a:p>
            <a:pPr marL="514350" indent="-514350">
              <a:buNone/>
            </a:pPr>
            <a:r>
              <a:rPr lang="en-US" sz="4300" b="1" dirty="0" smtClean="0"/>
              <a:t>4. </a:t>
            </a:r>
            <a:r>
              <a:rPr lang="en-US" sz="4300" b="1" dirty="0" err="1" smtClean="0"/>
              <a:t>Paragraf</a:t>
            </a:r>
            <a:r>
              <a:rPr lang="en-US" sz="4300" b="1" dirty="0" smtClean="0"/>
              <a:t> </a:t>
            </a:r>
            <a:r>
              <a:rPr lang="en-US" sz="4300" b="1" dirty="0" err="1" smtClean="0"/>
              <a:t>ruang</a:t>
            </a:r>
            <a:r>
              <a:rPr lang="en-US" sz="4300" b="1" dirty="0" smtClean="0"/>
              <a:t> </a:t>
            </a:r>
            <a:r>
              <a:rPr lang="en-US" sz="4300" b="1" dirty="0" err="1" smtClean="0"/>
              <a:t>lingkup</a:t>
            </a:r>
            <a:endParaRPr lang="en-US" sz="4300" b="1" dirty="0" smtClean="0"/>
          </a:p>
          <a:p>
            <a:pPr marL="514350" indent="-514350">
              <a:buNone/>
            </a:pPr>
            <a:r>
              <a:rPr lang="en-US" sz="4300" b="1" dirty="0" smtClean="0"/>
              <a:t>     a. Auditor </a:t>
            </a:r>
            <a:r>
              <a:rPr lang="en-US" sz="4300" b="1" dirty="0" err="1" smtClean="0"/>
              <a:t>dilaksanakan</a:t>
            </a:r>
            <a:r>
              <a:rPr lang="en-US" sz="4300" b="1" dirty="0" smtClean="0"/>
              <a:t> </a:t>
            </a:r>
            <a:r>
              <a:rPr lang="en-US" sz="4300" b="1" dirty="0" err="1" smtClean="0"/>
              <a:t>berdasarkan</a:t>
            </a:r>
            <a:r>
              <a:rPr lang="en-US" sz="4300" b="1" dirty="0" smtClean="0"/>
              <a:t> </a:t>
            </a:r>
            <a:r>
              <a:rPr lang="en-US" sz="4300" b="1" dirty="0" err="1" smtClean="0"/>
              <a:t>standar</a:t>
            </a:r>
            <a:r>
              <a:rPr lang="en-US" sz="4300" b="1" dirty="0" smtClean="0"/>
              <a:t> yang </a:t>
            </a:r>
            <a:r>
              <a:rPr lang="en-US" sz="4300" b="1" dirty="0" err="1" smtClean="0"/>
              <a:t>ditetapkan</a:t>
            </a:r>
            <a:r>
              <a:rPr lang="en-US" sz="4300" b="1" dirty="0" smtClean="0"/>
              <a:t> IAPI</a:t>
            </a:r>
          </a:p>
          <a:p>
            <a:pPr marL="514350" indent="-514350">
              <a:buNone/>
            </a:pPr>
            <a:r>
              <a:rPr lang="en-US" sz="4300" b="1" dirty="0" smtClean="0"/>
              <a:t>     b. </a:t>
            </a:r>
            <a:r>
              <a:rPr lang="en-US" sz="4300" b="1" dirty="0" err="1" smtClean="0"/>
              <a:t>Standar</a:t>
            </a:r>
            <a:r>
              <a:rPr lang="en-US" sz="4300" b="1" dirty="0" smtClean="0"/>
              <a:t> </a:t>
            </a:r>
            <a:r>
              <a:rPr lang="en-US" sz="4300" b="1" dirty="0" err="1" smtClean="0"/>
              <a:t>tersebut</a:t>
            </a:r>
            <a:r>
              <a:rPr lang="en-US" sz="4300" b="1" dirty="0" smtClean="0"/>
              <a:t> </a:t>
            </a:r>
            <a:r>
              <a:rPr lang="en-US" sz="4300" b="1" dirty="0" err="1" smtClean="0"/>
              <a:t>mengharuskan</a:t>
            </a:r>
            <a:r>
              <a:rPr lang="en-US" sz="4300" b="1" dirty="0" smtClean="0"/>
              <a:t> auditor </a:t>
            </a:r>
            <a:r>
              <a:rPr lang="en-US" sz="4300" b="1" dirty="0" err="1" smtClean="0"/>
              <a:t>melaksanakan</a:t>
            </a:r>
            <a:r>
              <a:rPr lang="en-US" sz="4300" b="1" dirty="0" smtClean="0"/>
              <a:t> audit agar </a:t>
            </a:r>
            <a:r>
              <a:rPr lang="en-US" sz="4300" b="1" dirty="0" err="1" smtClean="0"/>
              <a:t>meperoleh</a:t>
            </a:r>
            <a:r>
              <a:rPr lang="en-US" sz="4300" b="1" dirty="0" smtClean="0"/>
              <a:t> </a:t>
            </a:r>
            <a:r>
              <a:rPr lang="en-US" sz="4300" b="1" dirty="0" err="1" smtClean="0"/>
              <a:t>keyakinan</a:t>
            </a:r>
            <a:r>
              <a:rPr lang="en-US" sz="4300" b="1" dirty="0" smtClean="0"/>
              <a:t> </a:t>
            </a:r>
            <a:r>
              <a:rPr lang="en-US" sz="4300" b="1" dirty="0" err="1" smtClean="0"/>
              <a:t>memadai</a:t>
            </a:r>
            <a:r>
              <a:rPr lang="en-US" sz="4300" b="1" dirty="0" smtClean="0"/>
              <a:t> </a:t>
            </a:r>
            <a:r>
              <a:rPr lang="en-US" sz="4300" b="1" dirty="0" err="1" smtClean="0"/>
              <a:t>bahwa</a:t>
            </a:r>
            <a:r>
              <a:rPr lang="en-US" sz="4300" b="1" dirty="0" smtClean="0"/>
              <a:t> </a:t>
            </a:r>
            <a:r>
              <a:rPr lang="en-US" sz="4300" b="1" dirty="0" err="1" smtClean="0"/>
              <a:t>laparan</a:t>
            </a:r>
            <a:r>
              <a:rPr lang="en-US" sz="4300" b="1" dirty="0" smtClean="0"/>
              <a:t> </a:t>
            </a:r>
            <a:r>
              <a:rPr lang="en-US" sz="4300" b="1" dirty="0" err="1" smtClean="0"/>
              <a:t>keuangan</a:t>
            </a:r>
            <a:r>
              <a:rPr lang="en-US" sz="4300" b="1" dirty="0" smtClean="0"/>
              <a:t> </a:t>
            </a:r>
            <a:r>
              <a:rPr lang="en-US" sz="4300" b="1" dirty="0" err="1" smtClean="0"/>
              <a:t>bebas</a:t>
            </a:r>
            <a:r>
              <a:rPr lang="en-US" sz="4300" b="1" dirty="0" smtClean="0"/>
              <a:t> </a:t>
            </a:r>
            <a:r>
              <a:rPr lang="en-US" sz="4300" b="1" dirty="0" err="1" smtClean="0"/>
              <a:t>dari</a:t>
            </a:r>
            <a:r>
              <a:rPr lang="en-US" sz="4300" b="1" dirty="0" smtClean="0"/>
              <a:t> </a:t>
            </a:r>
            <a:r>
              <a:rPr lang="en-US" sz="4300" b="1" dirty="0" err="1" smtClean="0"/>
              <a:t>salah</a:t>
            </a:r>
            <a:r>
              <a:rPr lang="en-US" sz="4300" b="1" dirty="0" smtClean="0"/>
              <a:t> </a:t>
            </a:r>
            <a:r>
              <a:rPr lang="en-US" sz="4300" b="1" dirty="0" err="1" smtClean="0"/>
              <a:t>saji</a:t>
            </a:r>
            <a:r>
              <a:rPr lang="en-US" sz="4300" b="1" dirty="0" smtClean="0"/>
              <a:t> material</a:t>
            </a:r>
          </a:p>
          <a:p>
            <a:pPr marL="514350" indent="-514350">
              <a:buNone/>
            </a:pPr>
            <a:r>
              <a:rPr lang="en-US" sz="4300" b="1" dirty="0" smtClean="0"/>
              <a:t>     c. Audit </a:t>
            </a:r>
            <a:r>
              <a:rPr lang="en-US" sz="4300" b="1" dirty="0" err="1" smtClean="0"/>
              <a:t>meliputi</a:t>
            </a:r>
            <a:r>
              <a:rPr lang="en-US" sz="4300" b="1" dirty="0" smtClean="0"/>
              <a:t> :</a:t>
            </a:r>
          </a:p>
          <a:p>
            <a:pPr marL="514350" indent="-514350">
              <a:buNone/>
            </a:pPr>
            <a:r>
              <a:rPr lang="en-US" sz="4300" b="1" dirty="0" smtClean="0"/>
              <a:t>         1. </a:t>
            </a:r>
            <a:r>
              <a:rPr lang="en-US" sz="4300" b="1" dirty="0" err="1" smtClean="0"/>
              <a:t>Memeriksa</a:t>
            </a:r>
            <a:r>
              <a:rPr lang="en-US" sz="4300" b="1" dirty="0" smtClean="0"/>
              <a:t> </a:t>
            </a:r>
            <a:r>
              <a:rPr lang="en-US" sz="4300" b="1" dirty="0" err="1" smtClean="0"/>
              <a:t>atas</a:t>
            </a:r>
            <a:r>
              <a:rPr lang="en-US" sz="4300" b="1" dirty="0" smtClean="0"/>
              <a:t> </a:t>
            </a:r>
            <a:r>
              <a:rPr lang="en-US" sz="4300" b="1" dirty="0" err="1" smtClean="0"/>
              <a:t>dasar</a:t>
            </a:r>
            <a:r>
              <a:rPr lang="en-US" sz="4300" b="1" dirty="0" smtClean="0"/>
              <a:t> </a:t>
            </a:r>
            <a:r>
              <a:rPr lang="en-US" sz="4300" b="1" dirty="0" err="1" smtClean="0"/>
              <a:t>pengujian</a:t>
            </a:r>
            <a:r>
              <a:rPr lang="en-US" sz="4300" b="1" dirty="0" smtClean="0"/>
              <a:t>, </a:t>
            </a:r>
            <a:r>
              <a:rPr lang="en-US" sz="4300" b="1" dirty="0" err="1" smtClean="0"/>
              <a:t>bukti-bukti</a:t>
            </a:r>
            <a:r>
              <a:rPr lang="en-US" sz="4300" b="1" dirty="0" smtClean="0"/>
              <a:t> yang </a:t>
            </a:r>
            <a:r>
              <a:rPr lang="en-US" sz="4300" b="1" dirty="0" err="1" smtClean="0"/>
              <a:t>mendukung</a:t>
            </a:r>
            <a:r>
              <a:rPr lang="en-US" sz="4300" b="1" dirty="0" smtClean="0"/>
              <a:t> </a:t>
            </a:r>
            <a:r>
              <a:rPr lang="en-US" sz="4300" b="1" dirty="0" err="1" smtClean="0"/>
              <a:t>jumlah</a:t>
            </a:r>
            <a:r>
              <a:rPr lang="en-US" sz="4300" b="1" dirty="0" smtClean="0"/>
              <a:t> </a:t>
            </a:r>
            <a:r>
              <a:rPr lang="en-US" sz="4300" b="1" dirty="0" err="1" smtClean="0"/>
              <a:t>dan</a:t>
            </a:r>
            <a:r>
              <a:rPr lang="en-US" sz="4300" b="1" dirty="0" smtClean="0"/>
              <a:t> </a:t>
            </a:r>
            <a:r>
              <a:rPr lang="en-US" sz="4300" b="1" dirty="0" err="1" smtClean="0"/>
              <a:t>pengungkapan</a:t>
            </a:r>
            <a:endParaRPr lang="en-US" sz="4300" b="1" dirty="0" smtClean="0"/>
          </a:p>
          <a:p>
            <a:pPr marL="514350" indent="-514350">
              <a:buNone/>
            </a:pPr>
            <a:r>
              <a:rPr lang="en-US" sz="4300" b="1" dirty="0" smtClean="0"/>
              <a:t>          2. </a:t>
            </a:r>
            <a:r>
              <a:rPr lang="en-US" sz="4300" b="1" dirty="0" err="1" smtClean="0"/>
              <a:t>Penilaian</a:t>
            </a:r>
            <a:r>
              <a:rPr lang="en-US" sz="4300" b="1" dirty="0" smtClean="0"/>
              <a:t> </a:t>
            </a:r>
            <a:r>
              <a:rPr lang="en-US" sz="4300" b="1" dirty="0" err="1" smtClean="0"/>
              <a:t>prinsip</a:t>
            </a:r>
            <a:r>
              <a:rPr lang="en-US" sz="4300" b="1" dirty="0" smtClean="0"/>
              <a:t> </a:t>
            </a:r>
            <a:r>
              <a:rPr lang="en-US" sz="4300" b="1" dirty="0" err="1" smtClean="0"/>
              <a:t>akuntansi</a:t>
            </a:r>
            <a:endParaRPr lang="en-US" sz="4300" b="1" dirty="0" smtClean="0"/>
          </a:p>
          <a:p>
            <a:pPr marL="514350" indent="-514350">
              <a:buNone/>
            </a:pPr>
            <a:r>
              <a:rPr lang="en-US" sz="4300" b="1" dirty="0" smtClean="0"/>
              <a:t>          3. </a:t>
            </a:r>
            <a:r>
              <a:rPr lang="en-US" sz="4300" b="1" dirty="0" err="1" smtClean="0"/>
              <a:t>Penilaian</a:t>
            </a:r>
            <a:r>
              <a:rPr lang="en-US" sz="4300" b="1" dirty="0" smtClean="0"/>
              <a:t> </a:t>
            </a:r>
            <a:r>
              <a:rPr lang="en-US" sz="4300" b="1" dirty="0" err="1" smtClean="0"/>
              <a:t>estimasi</a:t>
            </a:r>
            <a:r>
              <a:rPr lang="en-US" sz="4300" b="1" dirty="0" smtClean="0"/>
              <a:t> </a:t>
            </a:r>
            <a:r>
              <a:rPr lang="en-US" sz="4300" b="1" dirty="0" err="1" smtClean="0"/>
              <a:t>signifikan</a:t>
            </a:r>
            <a:endParaRPr lang="en-US" sz="4300" b="1" dirty="0" smtClean="0"/>
          </a:p>
          <a:p>
            <a:pPr marL="514350" indent="-514350">
              <a:buNone/>
            </a:pPr>
            <a:r>
              <a:rPr lang="en-US" sz="4300" b="1" dirty="0" smtClean="0"/>
              <a:t>     d. Audit </a:t>
            </a:r>
            <a:r>
              <a:rPr lang="en-US" sz="4300" b="1" dirty="0" err="1" smtClean="0"/>
              <a:t>memberikan</a:t>
            </a:r>
            <a:r>
              <a:rPr lang="en-US" sz="4300" b="1" dirty="0" smtClean="0"/>
              <a:t> </a:t>
            </a:r>
            <a:r>
              <a:rPr lang="en-US" sz="4300" b="1" dirty="0" err="1" smtClean="0"/>
              <a:t>dasar</a:t>
            </a:r>
            <a:r>
              <a:rPr lang="en-US" sz="4300" b="1" dirty="0" smtClean="0"/>
              <a:t> </a:t>
            </a:r>
            <a:r>
              <a:rPr lang="en-US" sz="4300" b="1" dirty="0" err="1" smtClean="0"/>
              <a:t>memadai</a:t>
            </a:r>
            <a:r>
              <a:rPr lang="en-US" sz="4300" b="1" dirty="0" smtClean="0"/>
              <a:t> </a:t>
            </a:r>
            <a:r>
              <a:rPr lang="en-US" sz="4300" b="1" dirty="0" err="1" smtClean="0"/>
              <a:t>untuk</a:t>
            </a:r>
            <a:r>
              <a:rPr lang="en-US" sz="4300" b="1" dirty="0" smtClean="0"/>
              <a:t> </a:t>
            </a:r>
            <a:r>
              <a:rPr lang="en-US" sz="4300" b="1" dirty="0" err="1" smtClean="0"/>
              <a:t>menyatakan</a:t>
            </a:r>
            <a:r>
              <a:rPr lang="en-US" sz="4300" b="1" dirty="0" smtClean="0"/>
              <a:t> </a:t>
            </a:r>
            <a:r>
              <a:rPr lang="en-US" sz="4300" b="1" dirty="0" err="1" smtClean="0"/>
              <a:t>pendapat</a:t>
            </a:r>
            <a:endParaRPr lang="en-US" sz="4300" b="1" dirty="0" smtClean="0"/>
          </a:p>
          <a:p>
            <a:pPr marL="514350" indent="-514350">
              <a:buNone/>
            </a:pPr>
            <a:r>
              <a:rPr lang="en-US" sz="4300" b="1" dirty="0" smtClean="0"/>
              <a:t>5. </a:t>
            </a:r>
            <a:r>
              <a:rPr lang="en-US" sz="4300" b="1" dirty="0" err="1" smtClean="0"/>
              <a:t>Paragraf</a:t>
            </a:r>
            <a:r>
              <a:rPr lang="en-US" sz="4300" b="1" dirty="0" smtClean="0"/>
              <a:t> </a:t>
            </a:r>
            <a:r>
              <a:rPr lang="en-US" sz="4300" b="1" dirty="0" err="1" smtClean="0"/>
              <a:t>pendapat</a:t>
            </a:r>
            <a:endParaRPr lang="en-US" sz="4300" b="1" dirty="0" smtClean="0"/>
          </a:p>
          <a:p>
            <a:pPr marL="514350" indent="-514350">
              <a:buNone/>
            </a:pPr>
            <a:r>
              <a:rPr lang="en-US" sz="4300" b="1" dirty="0" smtClean="0"/>
              <a:t>     a. </a:t>
            </a:r>
            <a:r>
              <a:rPr lang="en-US" sz="4300" b="1" dirty="0" err="1" smtClean="0"/>
              <a:t>Menurut</a:t>
            </a:r>
            <a:r>
              <a:rPr lang="en-US" sz="4300" b="1" dirty="0" smtClean="0"/>
              <a:t> </a:t>
            </a:r>
            <a:r>
              <a:rPr lang="en-US" sz="4300" b="1" dirty="0" err="1" smtClean="0"/>
              <a:t>pendapat</a:t>
            </a:r>
            <a:r>
              <a:rPr lang="en-US" sz="4300" b="1" dirty="0" smtClean="0"/>
              <a:t> </a:t>
            </a:r>
            <a:r>
              <a:rPr lang="en-US" sz="4300" b="1" dirty="0" err="1" smtClean="0"/>
              <a:t>kami</a:t>
            </a:r>
            <a:endParaRPr lang="en-US" sz="4300" b="1" dirty="0" smtClean="0"/>
          </a:p>
          <a:p>
            <a:pPr marL="514350" indent="-514350">
              <a:buNone/>
            </a:pPr>
            <a:r>
              <a:rPr lang="en-US" sz="4300" b="1" dirty="0" smtClean="0"/>
              <a:t>     b. </a:t>
            </a:r>
            <a:r>
              <a:rPr lang="en-US" sz="4300" b="1" dirty="0" err="1" smtClean="0"/>
              <a:t>Laporan</a:t>
            </a:r>
            <a:r>
              <a:rPr lang="en-US" sz="4300" b="1" dirty="0" smtClean="0"/>
              <a:t> </a:t>
            </a:r>
            <a:r>
              <a:rPr lang="en-US" sz="4300" b="1" dirty="0" err="1" smtClean="0"/>
              <a:t>keuangan</a:t>
            </a:r>
            <a:r>
              <a:rPr lang="en-US" sz="4300" b="1" dirty="0" smtClean="0"/>
              <a:t> </a:t>
            </a:r>
            <a:r>
              <a:rPr lang="en-US" sz="4300" b="1" dirty="0" err="1" smtClean="0"/>
              <a:t>sesuai</a:t>
            </a:r>
            <a:r>
              <a:rPr lang="en-US" sz="4300" b="1" dirty="0" smtClean="0"/>
              <a:t> </a:t>
            </a:r>
            <a:r>
              <a:rPr lang="en-US" sz="4300" b="1" dirty="0" err="1" smtClean="0"/>
              <a:t>dengan</a:t>
            </a:r>
            <a:r>
              <a:rPr lang="en-US" sz="4300" b="1" dirty="0" smtClean="0"/>
              <a:t> SAK </a:t>
            </a:r>
            <a:r>
              <a:rPr lang="en-US" sz="4300" b="1" dirty="0" err="1" smtClean="0"/>
              <a:t>di</a:t>
            </a:r>
            <a:r>
              <a:rPr lang="en-US" sz="4300" b="1" dirty="0" smtClean="0"/>
              <a:t> Indonesia</a:t>
            </a:r>
          </a:p>
          <a:p>
            <a:pPr marL="514350" indent="-514350">
              <a:buNone/>
            </a:pPr>
            <a:r>
              <a:rPr lang="en-US" sz="4300" b="1" dirty="0" smtClean="0"/>
              <a:t>6. </a:t>
            </a:r>
            <a:r>
              <a:rPr lang="en-US" sz="4300" b="1" dirty="0" err="1" smtClean="0"/>
              <a:t>Tandatangan</a:t>
            </a:r>
            <a:r>
              <a:rPr lang="en-US" sz="4300" b="1" dirty="0" smtClean="0"/>
              <a:t> auditor, </a:t>
            </a:r>
            <a:r>
              <a:rPr lang="en-US" sz="4300" b="1" dirty="0" err="1" smtClean="0"/>
              <a:t>nama</a:t>
            </a:r>
            <a:r>
              <a:rPr lang="en-US" sz="4300" b="1" dirty="0" smtClean="0"/>
              <a:t> </a:t>
            </a:r>
            <a:r>
              <a:rPr lang="en-US" sz="4300" b="1" dirty="0" err="1" smtClean="0"/>
              <a:t>dan</a:t>
            </a:r>
            <a:r>
              <a:rPr lang="en-US" sz="4300" b="1" dirty="0" smtClean="0"/>
              <a:t> </a:t>
            </a:r>
            <a:r>
              <a:rPr lang="en-US" sz="4300" b="1" dirty="0" err="1" smtClean="0"/>
              <a:t>nomor</a:t>
            </a:r>
            <a:r>
              <a:rPr lang="en-US" sz="4300" b="1" dirty="0" smtClean="0"/>
              <a:t> </a:t>
            </a:r>
            <a:r>
              <a:rPr lang="en-US" sz="4300" b="1" dirty="0" err="1" smtClean="0"/>
              <a:t>ijin</a:t>
            </a:r>
            <a:r>
              <a:rPr lang="en-US" sz="4300" b="1" dirty="0" smtClean="0"/>
              <a:t> </a:t>
            </a:r>
            <a:r>
              <a:rPr lang="en-US" sz="4300" b="1" dirty="0" err="1" smtClean="0"/>
              <a:t>praktik</a:t>
            </a:r>
            <a:r>
              <a:rPr lang="en-US" sz="4300" b="1" dirty="0" smtClean="0"/>
              <a:t> ( </a:t>
            </a:r>
            <a:r>
              <a:rPr lang="en-US" sz="4300" b="1" dirty="0" err="1" smtClean="0"/>
              <a:t>dan</a:t>
            </a:r>
            <a:r>
              <a:rPr lang="en-US" sz="4300" b="1" dirty="0" smtClean="0"/>
              <a:t> </a:t>
            </a:r>
            <a:r>
              <a:rPr lang="en-US" sz="4300" b="1" dirty="0" err="1" smtClean="0"/>
              <a:t>nomor</a:t>
            </a:r>
            <a:r>
              <a:rPr lang="en-US" sz="4300" b="1" dirty="0" smtClean="0"/>
              <a:t> </a:t>
            </a:r>
            <a:r>
              <a:rPr lang="en-US" sz="4300" b="1" dirty="0" err="1" smtClean="0"/>
              <a:t>ijin</a:t>
            </a:r>
            <a:r>
              <a:rPr lang="en-US" sz="4300" b="1" dirty="0" smtClean="0"/>
              <a:t> </a:t>
            </a:r>
            <a:r>
              <a:rPr lang="en-US" sz="4300" b="1" dirty="0" err="1" smtClean="0"/>
              <a:t>kantor</a:t>
            </a:r>
            <a:r>
              <a:rPr lang="en-US" sz="4300" b="1" dirty="0" smtClean="0"/>
              <a:t>)</a:t>
            </a:r>
          </a:p>
          <a:p>
            <a:pPr marL="514350" indent="-514350">
              <a:buNone/>
            </a:pPr>
            <a:r>
              <a:rPr lang="en-US" sz="4300" b="1" dirty="0" smtClean="0"/>
              <a:t>7. </a:t>
            </a:r>
            <a:r>
              <a:rPr lang="en-US" sz="4300" b="1" dirty="0" err="1" smtClean="0"/>
              <a:t>Tanggal</a:t>
            </a:r>
            <a:r>
              <a:rPr lang="en-US" sz="4300" b="1" dirty="0" smtClean="0"/>
              <a:t> </a:t>
            </a:r>
            <a:r>
              <a:rPr lang="en-US" sz="4300" b="1" dirty="0" err="1" smtClean="0"/>
              <a:t>Laporan</a:t>
            </a:r>
            <a:r>
              <a:rPr lang="en-US" sz="4300" b="1" dirty="0" smtClean="0"/>
              <a:t> audit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6096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WTP BENTUK BAKU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43000"/>
            <a:ext cx="8686800" cy="4937125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en-US" sz="2000" b="1" dirty="0" err="1" smtClean="0"/>
              <a:t>Laporan</a:t>
            </a:r>
            <a:r>
              <a:rPr lang="en-US" sz="2000" b="1" dirty="0" smtClean="0"/>
              <a:t> Auditor </a:t>
            </a:r>
            <a:r>
              <a:rPr lang="en-US" sz="2000" b="1" dirty="0" err="1" smtClean="0"/>
              <a:t>Independen</a:t>
            </a:r>
            <a:r>
              <a:rPr lang="en-US" sz="2000" b="1" dirty="0" smtClean="0"/>
              <a:t> (1)</a:t>
            </a:r>
          </a:p>
          <a:p>
            <a:pPr>
              <a:buNone/>
            </a:pPr>
            <a:r>
              <a:rPr lang="en-US" sz="1800" dirty="0" err="1" smtClean="0"/>
              <a:t>Pemegang</a:t>
            </a:r>
            <a:r>
              <a:rPr lang="en-US" sz="1800" dirty="0" smtClean="0"/>
              <a:t> </a:t>
            </a:r>
            <a:r>
              <a:rPr lang="en-US" sz="1800" dirty="0" err="1" smtClean="0"/>
              <a:t>Saham</a:t>
            </a:r>
            <a:r>
              <a:rPr lang="en-US" sz="1800" dirty="0" smtClean="0"/>
              <a:t> (2)</a:t>
            </a:r>
          </a:p>
          <a:p>
            <a:pPr>
              <a:buNone/>
            </a:pPr>
            <a:r>
              <a:rPr lang="en-US" sz="1800" dirty="0" smtClean="0"/>
              <a:t>      </a:t>
            </a:r>
            <a:r>
              <a:rPr lang="en-US" sz="1800" dirty="0" err="1" smtClean="0"/>
              <a:t>Kami</a:t>
            </a:r>
            <a:r>
              <a:rPr lang="en-US" sz="1800" dirty="0" smtClean="0"/>
              <a:t> </a:t>
            </a:r>
            <a:r>
              <a:rPr lang="en-US" sz="1800" dirty="0" err="1" smtClean="0"/>
              <a:t>telah</a:t>
            </a:r>
            <a:r>
              <a:rPr lang="en-US" sz="1800" dirty="0" smtClean="0"/>
              <a:t> </a:t>
            </a:r>
            <a:r>
              <a:rPr lang="en-US" sz="1800" dirty="0" err="1" smtClean="0"/>
              <a:t>mengaudit</a:t>
            </a:r>
            <a:r>
              <a:rPr lang="en-US" sz="1800" dirty="0" smtClean="0"/>
              <a:t> (3a)</a:t>
            </a:r>
            <a:r>
              <a:rPr lang="en-US" sz="1800" dirty="0" err="1" smtClean="0"/>
              <a:t>neraca</a:t>
            </a:r>
            <a:r>
              <a:rPr lang="en-US" sz="1800" dirty="0" smtClean="0"/>
              <a:t> PT ABC </a:t>
            </a:r>
            <a:r>
              <a:rPr lang="en-US" sz="1800" dirty="0" err="1" smtClean="0"/>
              <a:t>tanggal</a:t>
            </a:r>
            <a:r>
              <a:rPr lang="en-US" sz="1800" dirty="0" smtClean="0"/>
              <a:t> 31 </a:t>
            </a:r>
            <a:r>
              <a:rPr lang="en-US" sz="1800" dirty="0" err="1" smtClean="0"/>
              <a:t>Desember</a:t>
            </a:r>
            <a:r>
              <a:rPr lang="en-US" sz="1800" dirty="0" smtClean="0"/>
              <a:t> 2012 </a:t>
            </a:r>
            <a:r>
              <a:rPr lang="en-US" sz="1800" dirty="0" err="1" smtClean="0"/>
              <a:t>serta</a:t>
            </a:r>
            <a:r>
              <a:rPr lang="en-US" sz="1800" dirty="0" smtClean="0"/>
              <a:t> </a:t>
            </a:r>
            <a:r>
              <a:rPr lang="en-US" sz="1800" dirty="0" err="1" smtClean="0"/>
              <a:t>laporan</a:t>
            </a:r>
            <a:r>
              <a:rPr lang="en-US" sz="1800" dirty="0" smtClean="0"/>
              <a:t> </a:t>
            </a:r>
            <a:r>
              <a:rPr lang="en-US" sz="1800" dirty="0" err="1" smtClean="0"/>
              <a:t>laba</a:t>
            </a:r>
            <a:r>
              <a:rPr lang="en-US" sz="1800" dirty="0" smtClean="0"/>
              <a:t> </a:t>
            </a:r>
            <a:r>
              <a:rPr lang="en-US" sz="1800" dirty="0" err="1" smtClean="0"/>
              <a:t>rugi</a:t>
            </a:r>
            <a:r>
              <a:rPr lang="en-US" sz="1800" dirty="0" smtClean="0"/>
              <a:t>, </a:t>
            </a:r>
            <a:r>
              <a:rPr lang="en-US" sz="1800" dirty="0" err="1" smtClean="0"/>
              <a:t>laporan</a:t>
            </a:r>
            <a:r>
              <a:rPr lang="en-US" sz="1800" dirty="0" smtClean="0"/>
              <a:t> </a:t>
            </a:r>
            <a:r>
              <a:rPr lang="en-US" sz="1800" dirty="0" err="1" smtClean="0"/>
              <a:t>perubahan</a:t>
            </a:r>
            <a:r>
              <a:rPr lang="en-US" sz="1800" dirty="0" smtClean="0"/>
              <a:t> </a:t>
            </a:r>
            <a:r>
              <a:rPr lang="en-US" sz="1800" dirty="0" err="1" smtClean="0"/>
              <a:t>ekuitas</a:t>
            </a:r>
            <a:r>
              <a:rPr lang="en-US" sz="1800" dirty="0" smtClean="0"/>
              <a:t>, </a:t>
            </a:r>
            <a:r>
              <a:rPr lang="en-US" sz="1800" dirty="0" err="1" smtClean="0"/>
              <a:t>dan</a:t>
            </a:r>
            <a:r>
              <a:rPr lang="en-US" sz="1800" dirty="0" smtClean="0"/>
              <a:t> </a:t>
            </a:r>
            <a:r>
              <a:rPr lang="en-US" sz="1800" dirty="0" err="1" smtClean="0"/>
              <a:t>laporan</a:t>
            </a:r>
            <a:r>
              <a:rPr lang="en-US" sz="1800" dirty="0" smtClean="0"/>
              <a:t> </a:t>
            </a:r>
            <a:r>
              <a:rPr lang="en-US" sz="1800" dirty="0" err="1" smtClean="0"/>
              <a:t>arus</a:t>
            </a:r>
            <a:r>
              <a:rPr lang="en-US" sz="1800" dirty="0" smtClean="0"/>
              <a:t> </a:t>
            </a:r>
            <a:r>
              <a:rPr lang="en-US" sz="1800" dirty="0" err="1" smtClean="0"/>
              <a:t>kas</a:t>
            </a:r>
            <a:r>
              <a:rPr lang="en-US" sz="1800" dirty="0" smtClean="0"/>
              <a:t> (3b) </a:t>
            </a:r>
            <a:r>
              <a:rPr lang="en-US" sz="1800" dirty="0" err="1" smtClean="0"/>
              <a:t>untuk</a:t>
            </a:r>
            <a:r>
              <a:rPr lang="en-US" sz="1800" dirty="0" smtClean="0"/>
              <a:t> yang </a:t>
            </a:r>
            <a:r>
              <a:rPr lang="en-US" sz="1800" dirty="0" err="1" smtClean="0"/>
              <a:t>berakhir</a:t>
            </a:r>
            <a:r>
              <a:rPr lang="en-US" sz="1800" dirty="0" smtClean="0"/>
              <a:t> </a:t>
            </a:r>
            <a:r>
              <a:rPr lang="en-US" sz="1800" dirty="0" err="1" smtClean="0"/>
              <a:t>pada</a:t>
            </a:r>
            <a:r>
              <a:rPr lang="en-US" sz="1800" dirty="0" smtClean="0"/>
              <a:t> </a:t>
            </a:r>
            <a:r>
              <a:rPr lang="en-US" sz="1800" dirty="0" err="1" smtClean="0"/>
              <a:t>tanggal</a:t>
            </a:r>
            <a:r>
              <a:rPr lang="en-US" sz="1800" dirty="0" smtClean="0"/>
              <a:t> </a:t>
            </a:r>
            <a:r>
              <a:rPr lang="en-US" sz="1800" dirty="0" err="1" smtClean="0"/>
              <a:t>tersebut</a:t>
            </a:r>
            <a:r>
              <a:rPr lang="en-US" sz="1800" dirty="0" smtClean="0"/>
              <a:t>. </a:t>
            </a:r>
            <a:r>
              <a:rPr lang="en-US" sz="1800" dirty="0" err="1" smtClean="0"/>
              <a:t>Laporan</a:t>
            </a:r>
            <a:r>
              <a:rPr lang="en-US" sz="1800" dirty="0" smtClean="0"/>
              <a:t> </a:t>
            </a:r>
            <a:r>
              <a:rPr lang="en-US" sz="1800" dirty="0" err="1" smtClean="0"/>
              <a:t>keuangan</a:t>
            </a:r>
            <a:r>
              <a:rPr lang="en-US" sz="1800" dirty="0" smtClean="0"/>
              <a:t> </a:t>
            </a:r>
            <a:r>
              <a:rPr lang="en-US" sz="1800" dirty="0" err="1" smtClean="0"/>
              <a:t>adalah</a:t>
            </a:r>
            <a:r>
              <a:rPr lang="en-US" sz="1800" dirty="0" smtClean="0"/>
              <a:t> </a:t>
            </a:r>
            <a:r>
              <a:rPr lang="en-US" sz="1800" dirty="0" err="1" smtClean="0"/>
              <a:t>tanggungjawab</a:t>
            </a:r>
            <a:r>
              <a:rPr lang="en-US" sz="1800" dirty="0" smtClean="0"/>
              <a:t> </a:t>
            </a:r>
            <a:r>
              <a:rPr lang="en-US" sz="1800" dirty="0" err="1" smtClean="0"/>
              <a:t>manajemen</a:t>
            </a:r>
            <a:r>
              <a:rPr lang="en-US" sz="1800" dirty="0" smtClean="0"/>
              <a:t> </a:t>
            </a:r>
            <a:r>
              <a:rPr lang="en-US" sz="1800" dirty="0" err="1" smtClean="0"/>
              <a:t>perusahaan</a:t>
            </a:r>
            <a:r>
              <a:rPr lang="en-US" sz="1800" dirty="0" smtClean="0"/>
              <a:t> (3c). </a:t>
            </a:r>
            <a:r>
              <a:rPr lang="en-US" sz="1800" dirty="0" err="1" smtClean="0"/>
              <a:t>Tanggungjawab</a:t>
            </a:r>
            <a:r>
              <a:rPr lang="en-US" sz="1800" dirty="0" smtClean="0"/>
              <a:t> </a:t>
            </a:r>
            <a:r>
              <a:rPr lang="en-US" sz="1800" dirty="0" err="1" smtClean="0"/>
              <a:t>kami</a:t>
            </a:r>
            <a:r>
              <a:rPr lang="en-US" sz="1800" dirty="0" smtClean="0"/>
              <a:t> </a:t>
            </a:r>
            <a:r>
              <a:rPr lang="en-US" sz="1800" dirty="0" err="1" smtClean="0"/>
              <a:t>terletak</a:t>
            </a:r>
            <a:r>
              <a:rPr lang="en-US" sz="1800" dirty="0" smtClean="0"/>
              <a:t> </a:t>
            </a:r>
            <a:r>
              <a:rPr lang="en-US" sz="1800" dirty="0" err="1" smtClean="0"/>
              <a:t>pada</a:t>
            </a:r>
            <a:r>
              <a:rPr lang="en-US" sz="1800" dirty="0" smtClean="0"/>
              <a:t> </a:t>
            </a:r>
            <a:r>
              <a:rPr lang="en-US" sz="1800" dirty="0" err="1" smtClean="0"/>
              <a:t>pernyataan</a:t>
            </a:r>
            <a:r>
              <a:rPr lang="en-US" sz="1800" dirty="0" smtClean="0"/>
              <a:t> </a:t>
            </a:r>
            <a:r>
              <a:rPr lang="en-US" sz="1800" dirty="0" err="1" smtClean="0"/>
              <a:t>pendapat</a:t>
            </a:r>
            <a:r>
              <a:rPr lang="en-US" sz="1800" dirty="0" smtClean="0"/>
              <a:t> </a:t>
            </a:r>
            <a:r>
              <a:rPr lang="en-US" sz="1800" dirty="0" err="1" smtClean="0"/>
              <a:t>atas</a:t>
            </a:r>
            <a:r>
              <a:rPr lang="en-US" sz="1800" dirty="0" smtClean="0"/>
              <a:t> </a:t>
            </a:r>
            <a:r>
              <a:rPr lang="en-US" sz="1800" dirty="0" err="1" smtClean="0"/>
              <a:t>laporan</a:t>
            </a:r>
            <a:r>
              <a:rPr lang="en-US" sz="1800" dirty="0" smtClean="0"/>
              <a:t> </a:t>
            </a:r>
            <a:r>
              <a:rPr lang="en-US" sz="1800" dirty="0" err="1" smtClean="0"/>
              <a:t>keuangan</a:t>
            </a:r>
            <a:r>
              <a:rPr lang="en-US" sz="1800" dirty="0" smtClean="0"/>
              <a:t> </a:t>
            </a:r>
            <a:r>
              <a:rPr lang="en-US" sz="1800" dirty="0" err="1" smtClean="0"/>
              <a:t>berdasarkan</a:t>
            </a:r>
            <a:r>
              <a:rPr lang="en-US" sz="1800" dirty="0" smtClean="0"/>
              <a:t> audit </a:t>
            </a:r>
            <a:r>
              <a:rPr lang="en-US" sz="1800" dirty="0" err="1" smtClean="0"/>
              <a:t>kami</a:t>
            </a:r>
            <a:r>
              <a:rPr lang="en-US" sz="1800" dirty="0" smtClean="0"/>
              <a:t> (3d)</a:t>
            </a:r>
          </a:p>
          <a:p>
            <a:pPr>
              <a:buNone/>
            </a:pPr>
            <a:endParaRPr lang="en-US" sz="1800" dirty="0" smtClean="0"/>
          </a:p>
          <a:p>
            <a:pPr>
              <a:buNone/>
            </a:pPr>
            <a:r>
              <a:rPr lang="en-US" sz="1800" dirty="0" smtClean="0"/>
              <a:t>       </a:t>
            </a:r>
            <a:r>
              <a:rPr lang="en-US" sz="1800" dirty="0" err="1" smtClean="0"/>
              <a:t>Kami</a:t>
            </a:r>
            <a:r>
              <a:rPr lang="en-US" sz="1800" dirty="0" smtClean="0"/>
              <a:t> </a:t>
            </a:r>
            <a:r>
              <a:rPr lang="en-US" sz="1800" dirty="0" err="1" smtClean="0"/>
              <a:t>melaksanakan</a:t>
            </a:r>
            <a:r>
              <a:rPr lang="en-US" sz="1800" dirty="0" smtClean="0"/>
              <a:t> audit </a:t>
            </a:r>
            <a:r>
              <a:rPr lang="en-US" sz="1800" dirty="0" err="1" smtClean="0"/>
              <a:t>berdasarkan</a:t>
            </a:r>
            <a:r>
              <a:rPr lang="en-US" sz="1800" dirty="0" smtClean="0"/>
              <a:t> </a:t>
            </a:r>
            <a:r>
              <a:rPr lang="en-US" sz="1800" dirty="0" err="1" smtClean="0"/>
              <a:t>standart</a:t>
            </a:r>
            <a:r>
              <a:rPr lang="en-US" sz="1800" dirty="0" smtClean="0"/>
              <a:t> audit yang </a:t>
            </a:r>
            <a:r>
              <a:rPr lang="en-US" sz="1800" dirty="0" err="1" smtClean="0"/>
              <a:t>ditetapkan</a:t>
            </a:r>
            <a:r>
              <a:rPr lang="en-US" sz="1800" dirty="0" smtClean="0"/>
              <a:t> </a:t>
            </a:r>
            <a:r>
              <a:rPr lang="en-US" sz="1800" dirty="0" err="1" smtClean="0"/>
              <a:t>Institut</a:t>
            </a:r>
            <a:r>
              <a:rPr lang="en-US" sz="1800" dirty="0" smtClean="0"/>
              <a:t> </a:t>
            </a:r>
            <a:r>
              <a:rPr lang="en-US" sz="1800" dirty="0" err="1" smtClean="0"/>
              <a:t>Akuntan</a:t>
            </a:r>
            <a:r>
              <a:rPr lang="en-US" sz="1800" dirty="0" smtClean="0"/>
              <a:t> </a:t>
            </a:r>
            <a:r>
              <a:rPr lang="en-US" sz="1800" dirty="0" err="1" smtClean="0"/>
              <a:t>Publik</a:t>
            </a:r>
            <a:r>
              <a:rPr lang="en-US" sz="1800" dirty="0" smtClean="0"/>
              <a:t> Indonesia. (4a) </a:t>
            </a:r>
            <a:r>
              <a:rPr lang="en-US" sz="1800" dirty="0" err="1" smtClean="0"/>
              <a:t>Standar</a:t>
            </a:r>
            <a:r>
              <a:rPr lang="en-US" sz="1800" dirty="0" smtClean="0"/>
              <a:t> </a:t>
            </a:r>
            <a:r>
              <a:rPr lang="en-US" sz="1800" dirty="0" err="1" smtClean="0"/>
              <a:t>tersebut</a:t>
            </a:r>
            <a:r>
              <a:rPr lang="en-US" sz="1800" dirty="0" smtClean="0"/>
              <a:t> </a:t>
            </a:r>
            <a:r>
              <a:rPr lang="en-US" sz="1800" dirty="0" err="1" smtClean="0"/>
              <a:t>mengharuskan</a:t>
            </a:r>
            <a:r>
              <a:rPr lang="en-US" sz="1800" dirty="0" smtClean="0"/>
              <a:t> </a:t>
            </a:r>
            <a:r>
              <a:rPr lang="en-US" sz="1800" dirty="0" err="1" smtClean="0"/>
              <a:t>kami</a:t>
            </a:r>
            <a:r>
              <a:rPr lang="en-US" sz="1800" dirty="0" smtClean="0"/>
              <a:t> </a:t>
            </a:r>
            <a:r>
              <a:rPr lang="en-US" sz="1800" dirty="0" err="1" smtClean="0"/>
              <a:t>merencanakan</a:t>
            </a:r>
            <a:r>
              <a:rPr lang="en-US" sz="1800" dirty="0" smtClean="0"/>
              <a:t> </a:t>
            </a:r>
            <a:r>
              <a:rPr lang="en-US" sz="1800" dirty="0" err="1" smtClean="0"/>
              <a:t>danmelaksanakan</a:t>
            </a:r>
            <a:r>
              <a:rPr lang="en-US" sz="1800" dirty="0" smtClean="0"/>
              <a:t> audit agar </a:t>
            </a:r>
            <a:r>
              <a:rPr lang="en-US" sz="1800" dirty="0" err="1" smtClean="0"/>
              <a:t>kami</a:t>
            </a:r>
            <a:r>
              <a:rPr lang="en-US" sz="1800" dirty="0" smtClean="0"/>
              <a:t> </a:t>
            </a:r>
            <a:r>
              <a:rPr lang="en-US" sz="1800" dirty="0" err="1" smtClean="0"/>
              <a:t>memperoleh</a:t>
            </a:r>
            <a:r>
              <a:rPr lang="en-US" sz="1800" dirty="0" smtClean="0"/>
              <a:t> </a:t>
            </a:r>
            <a:r>
              <a:rPr lang="en-US" sz="1800" dirty="0" err="1" smtClean="0"/>
              <a:t>keyakinan</a:t>
            </a:r>
            <a:r>
              <a:rPr lang="en-US" sz="1800" dirty="0" smtClean="0"/>
              <a:t> </a:t>
            </a:r>
            <a:r>
              <a:rPr lang="en-US" sz="1800" dirty="0" err="1" smtClean="0"/>
              <a:t>memadai</a:t>
            </a:r>
            <a:r>
              <a:rPr lang="en-US" sz="1800" dirty="0" smtClean="0"/>
              <a:t> </a:t>
            </a:r>
            <a:r>
              <a:rPr lang="en-US" sz="1800" dirty="0" err="1" smtClean="0"/>
              <a:t>bahwa</a:t>
            </a:r>
            <a:r>
              <a:rPr lang="en-US" sz="1800" dirty="0" smtClean="0"/>
              <a:t> </a:t>
            </a:r>
            <a:r>
              <a:rPr lang="en-US" sz="1800" dirty="0" err="1" smtClean="0"/>
              <a:t>laporan</a:t>
            </a:r>
            <a:r>
              <a:rPr lang="en-US" sz="1800" dirty="0" smtClean="0"/>
              <a:t> </a:t>
            </a:r>
            <a:r>
              <a:rPr lang="en-US" sz="1800" dirty="0" err="1" smtClean="0"/>
              <a:t>keuangan</a:t>
            </a:r>
            <a:r>
              <a:rPr lang="en-US" sz="1800" dirty="0" smtClean="0"/>
              <a:t> </a:t>
            </a:r>
            <a:r>
              <a:rPr lang="en-US" sz="1800" dirty="0" err="1" smtClean="0"/>
              <a:t>bebas</a:t>
            </a:r>
            <a:r>
              <a:rPr lang="en-US" sz="1800" dirty="0" smtClean="0"/>
              <a:t> </a:t>
            </a:r>
            <a:r>
              <a:rPr lang="en-US" sz="1800" dirty="0" err="1" smtClean="0"/>
              <a:t>dari</a:t>
            </a:r>
            <a:r>
              <a:rPr lang="en-US" sz="1800" dirty="0" smtClean="0"/>
              <a:t> </a:t>
            </a:r>
            <a:r>
              <a:rPr lang="en-US" sz="1800" dirty="0" err="1" smtClean="0"/>
              <a:t>salah</a:t>
            </a:r>
            <a:r>
              <a:rPr lang="en-US" sz="1800" dirty="0" smtClean="0"/>
              <a:t> </a:t>
            </a:r>
            <a:r>
              <a:rPr lang="en-US" sz="1800" dirty="0" err="1" smtClean="0"/>
              <a:t>saji</a:t>
            </a:r>
            <a:r>
              <a:rPr lang="en-US" sz="1800" dirty="0" smtClean="0"/>
              <a:t> material (4b). </a:t>
            </a:r>
            <a:r>
              <a:rPr lang="en-US" sz="1800" dirty="0" err="1" smtClean="0"/>
              <a:t>Suatu</a:t>
            </a:r>
            <a:r>
              <a:rPr lang="en-US" sz="1800" dirty="0" smtClean="0"/>
              <a:t> audit </a:t>
            </a:r>
            <a:r>
              <a:rPr lang="en-US" sz="1800" dirty="0" err="1" smtClean="0"/>
              <a:t>meliputi</a:t>
            </a:r>
            <a:r>
              <a:rPr lang="en-US" sz="1800" dirty="0" smtClean="0"/>
              <a:t> </a:t>
            </a:r>
            <a:r>
              <a:rPr lang="en-US" sz="1800" dirty="0" err="1" smtClean="0"/>
              <a:t>pemeriksaan</a:t>
            </a:r>
            <a:r>
              <a:rPr lang="en-US" sz="1800" dirty="0" smtClean="0"/>
              <a:t>, </a:t>
            </a:r>
            <a:r>
              <a:rPr lang="en-US" sz="1800" dirty="0" err="1" smtClean="0"/>
              <a:t>atas</a:t>
            </a:r>
            <a:r>
              <a:rPr lang="en-US" sz="1800" dirty="0" smtClean="0"/>
              <a:t> </a:t>
            </a:r>
            <a:r>
              <a:rPr lang="en-US" sz="1800" dirty="0" err="1" smtClean="0"/>
              <a:t>dasar</a:t>
            </a:r>
            <a:r>
              <a:rPr lang="en-US" sz="1800" dirty="0" smtClean="0"/>
              <a:t> </a:t>
            </a:r>
            <a:r>
              <a:rPr lang="en-US" sz="1800" dirty="0" err="1" smtClean="0"/>
              <a:t>pengujian</a:t>
            </a:r>
            <a:r>
              <a:rPr lang="en-US" sz="1800" dirty="0" smtClean="0"/>
              <a:t>, </a:t>
            </a:r>
            <a:r>
              <a:rPr lang="en-US" sz="1800" dirty="0" err="1" smtClean="0"/>
              <a:t>bukti-bukti</a:t>
            </a:r>
            <a:r>
              <a:rPr lang="en-US" sz="1800" dirty="0" smtClean="0"/>
              <a:t> yang </a:t>
            </a:r>
            <a:r>
              <a:rPr lang="en-US" sz="1800" dirty="0" err="1" smtClean="0"/>
              <a:t>mendukung</a:t>
            </a:r>
            <a:r>
              <a:rPr lang="en-US" sz="1800" dirty="0" smtClean="0"/>
              <a:t> </a:t>
            </a:r>
            <a:r>
              <a:rPr lang="en-US" sz="1800" dirty="0" err="1" smtClean="0"/>
              <a:t>jumlah-jumlah</a:t>
            </a:r>
            <a:r>
              <a:rPr lang="en-US" sz="1800" dirty="0" smtClean="0"/>
              <a:t> </a:t>
            </a:r>
            <a:r>
              <a:rPr lang="en-US" sz="1800" dirty="0" err="1" smtClean="0"/>
              <a:t>dan</a:t>
            </a:r>
            <a:r>
              <a:rPr lang="en-US" sz="1800" dirty="0" smtClean="0"/>
              <a:t> </a:t>
            </a:r>
            <a:r>
              <a:rPr lang="en-US" sz="1800" dirty="0" err="1" smtClean="0"/>
              <a:t>pengungkapan</a:t>
            </a:r>
            <a:r>
              <a:rPr lang="en-US" sz="1800" dirty="0" smtClean="0"/>
              <a:t> </a:t>
            </a:r>
            <a:r>
              <a:rPr lang="en-US" sz="1800" dirty="0" err="1" smtClean="0"/>
              <a:t>dalam</a:t>
            </a:r>
            <a:r>
              <a:rPr lang="en-US" sz="1800" dirty="0" smtClean="0"/>
              <a:t> </a:t>
            </a:r>
            <a:r>
              <a:rPr lang="en-US" sz="1800" dirty="0" err="1" smtClean="0"/>
              <a:t>laporan</a:t>
            </a:r>
            <a:r>
              <a:rPr lang="en-US" sz="1800" dirty="0" smtClean="0"/>
              <a:t> </a:t>
            </a:r>
            <a:r>
              <a:rPr lang="en-US" sz="1800" dirty="0" err="1" smtClean="0"/>
              <a:t>keuangan</a:t>
            </a:r>
            <a:r>
              <a:rPr lang="en-US" sz="1800" dirty="0" smtClean="0"/>
              <a:t> (4c1). Audit </a:t>
            </a:r>
            <a:r>
              <a:rPr lang="en-US" sz="1800" dirty="0" err="1" smtClean="0"/>
              <a:t>juga</a:t>
            </a:r>
            <a:r>
              <a:rPr lang="en-US" sz="1800" dirty="0" smtClean="0"/>
              <a:t> </a:t>
            </a:r>
            <a:r>
              <a:rPr lang="en-US" sz="1800" dirty="0" err="1" smtClean="0"/>
              <a:t>meliputi</a:t>
            </a:r>
            <a:r>
              <a:rPr lang="en-US" sz="1800" dirty="0" smtClean="0"/>
              <a:t> </a:t>
            </a:r>
            <a:r>
              <a:rPr lang="en-US" sz="1800" dirty="0" err="1" smtClean="0"/>
              <a:t>penilaian</a:t>
            </a:r>
            <a:r>
              <a:rPr lang="en-US" sz="1800" dirty="0" smtClean="0"/>
              <a:t> </a:t>
            </a:r>
            <a:r>
              <a:rPr lang="en-US" sz="1800" dirty="0" err="1" smtClean="0"/>
              <a:t>atas</a:t>
            </a:r>
            <a:r>
              <a:rPr lang="en-US" sz="1800" dirty="0" smtClean="0"/>
              <a:t> </a:t>
            </a:r>
            <a:r>
              <a:rPr lang="en-US" sz="1800" dirty="0" err="1" smtClean="0"/>
              <a:t>prinsip</a:t>
            </a:r>
            <a:r>
              <a:rPr lang="en-US" sz="1800" dirty="0" smtClean="0"/>
              <a:t> </a:t>
            </a:r>
            <a:r>
              <a:rPr lang="en-US" sz="1800" dirty="0" err="1" smtClean="0"/>
              <a:t>akuntansi</a:t>
            </a:r>
            <a:r>
              <a:rPr lang="en-US" sz="1800" dirty="0" smtClean="0"/>
              <a:t> yang </a:t>
            </a:r>
            <a:r>
              <a:rPr lang="en-US" sz="1800" dirty="0" err="1" smtClean="0"/>
              <a:t>digunakan</a:t>
            </a:r>
            <a:r>
              <a:rPr lang="en-US" sz="1800" dirty="0" smtClean="0"/>
              <a:t> (4c2) </a:t>
            </a:r>
            <a:r>
              <a:rPr lang="en-US" sz="1800" dirty="0" err="1" smtClean="0"/>
              <a:t>dan</a:t>
            </a:r>
            <a:r>
              <a:rPr lang="en-US" sz="1800" dirty="0" smtClean="0"/>
              <a:t> </a:t>
            </a:r>
            <a:r>
              <a:rPr lang="en-US" sz="1800" dirty="0" err="1" smtClean="0"/>
              <a:t>estimasi</a:t>
            </a:r>
            <a:r>
              <a:rPr lang="en-US" sz="1800" dirty="0" smtClean="0"/>
              <a:t> </a:t>
            </a:r>
            <a:r>
              <a:rPr lang="en-US" sz="1800" dirty="0" err="1" smtClean="0"/>
              <a:t>signifikan</a:t>
            </a:r>
            <a:r>
              <a:rPr lang="en-US" sz="1800" dirty="0" smtClean="0"/>
              <a:t> (4c3) yang </a:t>
            </a:r>
            <a:r>
              <a:rPr lang="en-US" sz="1800" dirty="0" err="1" smtClean="0"/>
              <a:t>dibuat</a:t>
            </a:r>
            <a:r>
              <a:rPr lang="en-US" sz="1800" dirty="0" smtClean="0"/>
              <a:t> </a:t>
            </a:r>
            <a:r>
              <a:rPr lang="en-US" sz="1800" dirty="0" err="1" smtClean="0"/>
              <a:t>oleh</a:t>
            </a:r>
            <a:r>
              <a:rPr lang="en-US" sz="1800" dirty="0" smtClean="0"/>
              <a:t> </a:t>
            </a:r>
            <a:r>
              <a:rPr lang="en-US" sz="1800" dirty="0" err="1" smtClean="0"/>
              <a:t>manajemen</a:t>
            </a:r>
            <a:r>
              <a:rPr lang="en-US" sz="1800" dirty="0" smtClean="0"/>
              <a:t>, </a:t>
            </a:r>
            <a:r>
              <a:rPr lang="en-US" sz="1800" dirty="0" err="1" smtClean="0"/>
              <a:t>serta</a:t>
            </a:r>
            <a:r>
              <a:rPr lang="en-US" sz="1800" dirty="0" smtClean="0"/>
              <a:t> </a:t>
            </a:r>
            <a:r>
              <a:rPr lang="en-US" sz="1800" dirty="0" err="1" smtClean="0"/>
              <a:t>penilaian</a:t>
            </a:r>
            <a:r>
              <a:rPr lang="en-US" sz="1800" dirty="0" smtClean="0"/>
              <a:t> </a:t>
            </a:r>
            <a:r>
              <a:rPr lang="en-US" sz="1800" dirty="0" err="1" smtClean="0"/>
              <a:t>terhadap</a:t>
            </a:r>
            <a:r>
              <a:rPr lang="en-US" sz="1800" dirty="0" smtClean="0"/>
              <a:t> </a:t>
            </a:r>
            <a:r>
              <a:rPr lang="en-US" sz="1800" dirty="0" err="1" smtClean="0"/>
              <a:t>penyajian</a:t>
            </a:r>
            <a:r>
              <a:rPr lang="en-US" sz="1800" dirty="0" smtClean="0"/>
              <a:t> </a:t>
            </a:r>
            <a:r>
              <a:rPr lang="en-US" sz="1800" dirty="0" err="1" smtClean="0"/>
              <a:t>laporangn</a:t>
            </a:r>
            <a:r>
              <a:rPr lang="en-US" sz="1800" dirty="0" smtClean="0"/>
              <a:t> </a:t>
            </a:r>
            <a:r>
              <a:rPr lang="en-US" sz="1800" dirty="0" err="1" smtClean="0"/>
              <a:t>keuangan</a:t>
            </a:r>
            <a:r>
              <a:rPr lang="en-US" sz="1800" dirty="0" smtClean="0"/>
              <a:t> </a:t>
            </a:r>
            <a:r>
              <a:rPr lang="en-US" sz="1800" dirty="0" err="1" smtClean="0"/>
              <a:t>secara</a:t>
            </a:r>
            <a:r>
              <a:rPr lang="en-US" sz="1800" dirty="0" smtClean="0"/>
              <a:t> </a:t>
            </a:r>
            <a:r>
              <a:rPr lang="en-US" sz="1800" dirty="0" err="1" smtClean="0"/>
              <a:t>keseluruhan</a:t>
            </a:r>
            <a:r>
              <a:rPr lang="en-US" sz="1800" dirty="0" smtClean="0"/>
              <a:t> (4c4). </a:t>
            </a:r>
            <a:r>
              <a:rPr lang="en-US" sz="1800" dirty="0" err="1" smtClean="0"/>
              <a:t>Kami</a:t>
            </a:r>
            <a:r>
              <a:rPr lang="en-US" sz="1800" dirty="0" smtClean="0"/>
              <a:t> </a:t>
            </a:r>
            <a:r>
              <a:rPr lang="en-US" sz="1800" dirty="0" err="1" smtClean="0"/>
              <a:t>yakin</a:t>
            </a:r>
            <a:r>
              <a:rPr lang="en-US" sz="1800" dirty="0" smtClean="0"/>
              <a:t> </a:t>
            </a:r>
            <a:r>
              <a:rPr lang="en-US" sz="1800" dirty="0" err="1" smtClean="0"/>
              <a:t>bahwa</a:t>
            </a:r>
            <a:r>
              <a:rPr lang="en-US" sz="1800" dirty="0" smtClean="0"/>
              <a:t> audit </a:t>
            </a:r>
            <a:r>
              <a:rPr lang="en-US" sz="1800" dirty="0" err="1" smtClean="0"/>
              <a:t>kami</a:t>
            </a:r>
            <a:r>
              <a:rPr lang="en-US" sz="1800" dirty="0" smtClean="0"/>
              <a:t> </a:t>
            </a:r>
            <a:r>
              <a:rPr lang="en-US" sz="1800" dirty="0" err="1" smtClean="0"/>
              <a:t>memberikan</a:t>
            </a:r>
            <a:r>
              <a:rPr lang="en-US" sz="1800" dirty="0" smtClean="0"/>
              <a:t> </a:t>
            </a:r>
            <a:r>
              <a:rPr lang="en-US" sz="1800" dirty="0" err="1" smtClean="0"/>
              <a:t>dasar</a:t>
            </a:r>
            <a:r>
              <a:rPr lang="en-US" sz="1800" dirty="0" smtClean="0"/>
              <a:t> </a:t>
            </a:r>
            <a:r>
              <a:rPr lang="en-US" sz="1800" dirty="0" err="1" smtClean="0"/>
              <a:t>memadai</a:t>
            </a:r>
            <a:r>
              <a:rPr lang="en-US" sz="1800" dirty="0" smtClean="0"/>
              <a:t> </a:t>
            </a:r>
            <a:r>
              <a:rPr lang="en-US" sz="1800" dirty="0" err="1" smtClean="0"/>
              <a:t>untuk</a:t>
            </a:r>
            <a:r>
              <a:rPr lang="en-US" sz="1800" dirty="0" smtClean="0"/>
              <a:t> </a:t>
            </a:r>
            <a:r>
              <a:rPr lang="en-US" sz="1800" dirty="0" err="1" smtClean="0"/>
              <a:t>menyatakan</a:t>
            </a:r>
            <a:r>
              <a:rPr lang="en-US" sz="1800" dirty="0" smtClean="0"/>
              <a:t> </a:t>
            </a:r>
            <a:r>
              <a:rPr lang="en-US" sz="1800" dirty="0" err="1" smtClean="0"/>
              <a:t>pendapan</a:t>
            </a:r>
            <a:r>
              <a:rPr lang="en-US" sz="1800" dirty="0" smtClean="0"/>
              <a:t> (4d)</a:t>
            </a:r>
          </a:p>
          <a:p>
            <a:pPr>
              <a:buNone/>
            </a:pPr>
            <a:endParaRPr lang="en-US" sz="1800" dirty="0" smtClean="0"/>
          </a:p>
          <a:p>
            <a:pPr>
              <a:buNone/>
            </a:pPr>
            <a:r>
              <a:rPr lang="en-US" sz="1800" dirty="0" smtClean="0"/>
              <a:t>       </a:t>
            </a:r>
            <a:r>
              <a:rPr lang="en-US" sz="1800" dirty="0" err="1" smtClean="0"/>
              <a:t>Menurut</a:t>
            </a:r>
            <a:r>
              <a:rPr lang="en-US" sz="1800" dirty="0" smtClean="0"/>
              <a:t> </a:t>
            </a:r>
            <a:r>
              <a:rPr lang="en-US" sz="1800" dirty="0" err="1" smtClean="0"/>
              <a:t>pendapat</a:t>
            </a:r>
            <a:r>
              <a:rPr lang="en-US" sz="1800" dirty="0" smtClean="0"/>
              <a:t> </a:t>
            </a:r>
            <a:r>
              <a:rPr lang="en-US" sz="1800" dirty="0" err="1" smtClean="0"/>
              <a:t>kami</a:t>
            </a:r>
            <a:r>
              <a:rPr lang="en-US" sz="1800" dirty="0" smtClean="0"/>
              <a:t> (5a) </a:t>
            </a:r>
            <a:r>
              <a:rPr lang="en-US" sz="1800" dirty="0" err="1" smtClean="0"/>
              <a:t>laporan</a:t>
            </a:r>
            <a:r>
              <a:rPr lang="en-US" sz="1800" dirty="0" smtClean="0"/>
              <a:t> </a:t>
            </a:r>
            <a:r>
              <a:rPr lang="en-US" sz="1800" dirty="0" err="1" smtClean="0"/>
              <a:t>keuangan</a:t>
            </a:r>
            <a:r>
              <a:rPr lang="en-US" sz="1800" dirty="0" smtClean="0"/>
              <a:t> yang </a:t>
            </a:r>
            <a:r>
              <a:rPr lang="en-US" sz="1800" dirty="0" err="1" smtClean="0"/>
              <a:t>kami</a:t>
            </a:r>
            <a:r>
              <a:rPr lang="en-US" sz="1800" dirty="0" smtClean="0"/>
              <a:t> </a:t>
            </a:r>
            <a:r>
              <a:rPr lang="en-US" sz="1800" dirty="0" err="1" smtClean="0"/>
              <a:t>sebut</a:t>
            </a:r>
            <a:r>
              <a:rPr lang="en-US" sz="1800" dirty="0" smtClean="0"/>
              <a:t> </a:t>
            </a:r>
            <a:r>
              <a:rPr lang="en-US" sz="1800" dirty="0" err="1" smtClean="0"/>
              <a:t>diatas</a:t>
            </a:r>
            <a:r>
              <a:rPr lang="en-US" sz="1800" dirty="0" smtClean="0"/>
              <a:t> </a:t>
            </a:r>
            <a:r>
              <a:rPr lang="en-US" sz="1800" dirty="0" err="1" smtClean="0"/>
              <a:t>menyajikan</a:t>
            </a:r>
            <a:r>
              <a:rPr lang="en-US" sz="1800" dirty="0" smtClean="0"/>
              <a:t> </a:t>
            </a:r>
            <a:r>
              <a:rPr lang="en-US" sz="1800" dirty="0" err="1" smtClean="0"/>
              <a:t>secara</a:t>
            </a:r>
            <a:r>
              <a:rPr lang="en-US" sz="1800" dirty="0" smtClean="0"/>
              <a:t> </a:t>
            </a:r>
            <a:r>
              <a:rPr lang="en-US" sz="1800" dirty="0" err="1" smtClean="0"/>
              <a:t>wajar</a:t>
            </a:r>
            <a:r>
              <a:rPr lang="en-US" sz="1800" dirty="0" smtClean="0"/>
              <a:t>, </a:t>
            </a:r>
            <a:r>
              <a:rPr lang="en-US" sz="1800" dirty="0" err="1" smtClean="0"/>
              <a:t>dalam</a:t>
            </a:r>
            <a:r>
              <a:rPr lang="en-US" sz="1800" dirty="0" smtClean="0"/>
              <a:t> </a:t>
            </a:r>
            <a:r>
              <a:rPr lang="en-US" sz="1800" dirty="0" err="1" smtClean="0"/>
              <a:t>semua</a:t>
            </a:r>
            <a:r>
              <a:rPr lang="en-US" sz="1800" dirty="0" smtClean="0"/>
              <a:t> </a:t>
            </a:r>
            <a:r>
              <a:rPr lang="en-US" sz="1800" dirty="0" err="1" smtClean="0"/>
              <a:t>hal</a:t>
            </a:r>
            <a:r>
              <a:rPr lang="en-US" sz="1800" dirty="0" smtClean="0"/>
              <a:t> yang material, </a:t>
            </a:r>
            <a:r>
              <a:rPr lang="en-US" sz="1800" dirty="0" err="1" smtClean="0"/>
              <a:t>posisi</a:t>
            </a:r>
            <a:r>
              <a:rPr lang="en-US" sz="1800" dirty="0" smtClean="0"/>
              <a:t> </a:t>
            </a:r>
            <a:r>
              <a:rPr lang="en-US" sz="1800" dirty="0" err="1" smtClean="0"/>
              <a:t>keuangan</a:t>
            </a:r>
            <a:r>
              <a:rPr lang="en-US" sz="1800" dirty="0" smtClean="0"/>
              <a:t> PT ABC </a:t>
            </a:r>
            <a:r>
              <a:rPr lang="en-US" sz="1800" dirty="0" err="1" smtClean="0"/>
              <a:t>tanggal</a:t>
            </a:r>
            <a:r>
              <a:rPr lang="en-US" sz="1800" dirty="0" smtClean="0"/>
              <a:t> 31 </a:t>
            </a:r>
            <a:r>
              <a:rPr lang="en-US" sz="1800" dirty="0" err="1" smtClean="0"/>
              <a:t>Desember</a:t>
            </a:r>
            <a:r>
              <a:rPr lang="en-US" sz="1800" dirty="0" smtClean="0"/>
              <a:t> 2012, </a:t>
            </a:r>
            <a:r>
              <a:rPr lang="en-US" sz="1800" dirty="0" err="1" smtClean="0"/>
              <a:t>dan</a:t>
            </a:r>
            <a:r>
              <a:rPr lang="en-US" sz="1800" dirty="0" smtClean="0"/>
              <a:t> </a:t>
            </a:r>
            <a:r>
              <a:rPr lang="en-US" sz="1800" dirty="0" err="1" smtClean="0"/>
              <a:t>hasil</a:t>
            </a:r>
            <a:r>
              <a:rPr lang="en-US" sz="1800" dirty="0" smtClean="0"/>
              <a:t> </a:t>
            </a:r>
            <a:r>
              <a:rPr lang="en-US" sz="1800" dirty="0" err="1" smtClean="0"/>
              <a:t>usaha</a:t>
            </a:r>
            <a:r>
              <a:rPr lang="en-US" sz="1800" dirty="0" smtClean="0"/>
              <a:t>, </a:t>
            </a:r>
            <a:r>
              <a:rPr lang="en-US" sz="1800" dirty="0" err="1" smtClean="0"/>
              <a:t>perubahan</a:t>
            </a:r>
            <a:r>
              <a:rPr lang="en-US" sz="1800" dirty="0" smtClean="0"/>
              <a:t> </a:t>
            </a:r>
            <a:r>
              <a:rPr lang="en-US" sz="1800" dirty="0" err="1" smtClean="0"/>
              <a:t>ekuitas</a:t>
            </a:r>
            <a:r>
              <a:rPr lang="en-US" sz="1800" dirty="0" smtClean="0"/>
              <a:t>, </a:t>
            </a:r>
            <a:r>
              <a:rPr lang="en-US" sz="1800" dirty="0" err="1" smtClean="0"/>
              <a:t>serta</a:t>
            </a:r>
            <a:r>
              <a:rPr lang="en-US" sz="1800" dirty="0" smtClean="0"/>
              <a:t> </a:t>
            </a:r>
            <a:r>
              <a:rPr lang="en-US" sz="1800" dirty="0" err="1" smtClean="0"/>
              <a:t>arus</a:t>
            </a:r>
            <a:r>
              <a:rPr lang="en-US" sz="1800" dirty="0" smtClean="0"/>
              <a:t> </a:t>
            </a:r>
            <a:r>
              <a:rPr lang="en-US" sz="1800" dirty="0" err="1" smtClean="0"/>
              <a:t>kas</a:t>
            </a:r>
            <a:r>
              <a:rPr lang="en-US" sz="1800" dirty="0" smtClean="0"/>
              <a:t> </a:t>
            </a:r>
            <a:r>
              <a:rPr lang="en-US" sz="1800" dirty="0" err="1" smtClean="0"/>
              <a:t>untuk</a:t>
            </a:r>
            <a:r>
              <a:rPr lang="en-US" sz="1800" dirty="0" smtClean="0"/>
              <a:t> </a:t>
            </a:r>
            <a:r>
              <a:rPr lang="en-US" sz="1800" dirty="0" err="1" smtClean="0"/>
              <a:t>tahun</a:t>
            </a:r>
            <a:r>
              <a:rPr lang="en-US" sz="1800" dirty="0" smtClean="0"/>
              <a:t> yang </a:t>
            </a:r>
            <a:r>
              <a:rPr lang="en-US" sz="1800" dirty="0" err="1" smtClean="0"/>
              <a:t>berakhir</a:t>
            </a:r>
            <a:r>
              <a:rPr lang="en-US" sz="1800" dirty="0" smtClean="0"/>
              <a:t> </a:t>
            </a:r>
            <a:r>
              <a:rPr lang="en-US" sz="1800" dirty="0" err="1" smtClean="0"/>
              <a:t>pada</a:t>
            </a:r>
            <a:r>
              <a:rPr lang="en-US" sz="1800" dirty="0" smtClean="0"/>
              <a:t> </a:t>
            </a:r>
            <a:r>
              <a:rPr lang="en-US" sz="1800" dirty="0" err="1" smtClean="0"/>
              <a:t>tanggal</a:t>
            </a:r>
            <a:r>
              <a:rPr lang="en-US" sz="1800" dirty="0" smtClean="0"/>
              <a:t> </a:t>
            </a:r>
            <a:r>
              <a:rPr lang="en-US" sz="1800" dirty="0" err="1" smtClean="0"/>
              <a:t>tersebut</a:t>
            </a:r>
            <a:r>
              <a:rPr lang="en-US" sz="1800" dirty="0" smtClean="0"/>
              <a:t> </a:t>
            </a:r>
            <a:r>
              <a:rPr lang="en-US" sz="1800" dirty="0" err="1" smtClean="0"/>
              <a:t>sesuai</a:t>
            </a:r>
            <a:r>
              <a:rPr lang="en-US" sz="1800" dirty="0" smtClean="0"/>
              <a:t> </a:t>
            </a:r>
            <a:r>
              <a:rPr lang="en-US" sz="1800" dirty="0" err="1" smtClean="0"/>
              <a:t>dengan</a:t>
            </a:r>
            <a:r>
              <a:rPr lang="en-US" sz="1800" dirty="0" smtClean="0"/>
              <a:t> SAK </a:t>
            </a:r>
            <a:r>
              <a:rPr lang="en-US" sz="1800" dirty="0" err="1" smtClean="0"/>
              <a:t>di</a:t>
            </a:r>
            <a:r>
              <a:rPr lang="en-US" sz="1800" dirty="0" smtClean="0"/>
              <a:t> Indonesia (5b) </a:t>
            </a:r>
          </a:p>
          <a:p>
            <a:pPr>
              <a:buNone/>
            </a:pPr>
            <a:endParaRPr lang="en-US" sz="1800" dirty="0" smtClean="0"/>
          </a:p>
          <a:p>
            <a:pPr>
              <a:buNone/>
            </a:pPr>
            <a:r>
              <a:rPr lang="en-US" sz="1800" dirty="0" smtClean="0"/>
              <a:t>  </a:t>
            </a:r>
            <a:r>
              <a:rPr lang="en-US" sz="1800" dirty="0" err="1" smtClean="0"/>
              <a:t>ttd</a:t>
            </a:r>
            <a:r>
              <a:rPr lang="en-US" sz="1800" dirty="0" smtClean="0"/>
              <a:t> (6)</a:t>
            </a:r>
          </a:p>
          <a:p>
            <a:pPr>
              <a:buNone/>
            </a:pPr>
            <a:r>
              <a:rPr lang="en-US" sz="1800" dirty="0" smtClean="0"/>
              <a:t>  </a:t>
            </a:r>
            <a:r>
              <a:rPr lang="en-US" sz="1800" dirty="0" err="1" smtClean="0"/>
              <a:t>Tgl</a:t>
            </a:r>
            <a:r>
              <a:rPr lang="en-US" sz="1800" dirty="0" smtClean="0"/>
              <a:t> (7)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 b="1" dirty="0" smtClean="0"/>
              <a:t>1. Unqualified opinion.</a:t>
            </a:r>
            <a:br>
              <a:rPr lang="en-US" b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 algn="ctr"/>
            <a:endParaRPr lang="en-US" b="1" dirty="0" smtClean="0"/>
          </a:p>
          <a:p>
            <a:pPr>
              <a:buNone/>
            </a:pPr>
            <a:r>
              <a:rPr lang="en-US" b="1" dirty="0" err="1" smtClean="0">
                <a:solidFill>
                  <a:schemeClr val="tx1"/>
                </a:solidFill>
              </a:rPr>
              <a:t>Pendapat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ini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diberikan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jika</a:t>
            </a:r>
            <a:r>
              <a:rPr lang="en-US" b="1" dirty="0" smtClean="0">
                <a:solidFill>
                  <a:schemeClr val="tx1"/>
                </a:solidFill>
              </a:rPr>
              <a:t> :</a:t>
            </a:r>
          </a:p>
          <a:p>
            <a:pPr lvl="0"/>
            <a:r>
              <a:rPr lang="en-US" b="1" dirty="0" err="1" smtClean="0">
                <a:solidFill>
                  <a:srgbClr val="0070C0"/>
                </a:solidFill>
              </a:rPr>
              <a:t>Tidak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terjadi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pembatasan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dalam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luas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pemeriksaan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akuntan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</a:p>
          <a:p>
            <a:pPr lvl="0"/>
            <a:r>
              <a:rPr lang="en-US" b="1" dirty="0" err="1" smtClean="0">
                <a:solidFill>
                  <a:srgbClr val="0070C0"/>
                </a:solidFill>
              </a:rPr>
              <a:t>Tidak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terdapat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pengecualian</a:t>
            </a:r>
            <a:r>
              <a:rPr lang="en-US" b="1" dirty="0" smtClean="0">
                <a:solidFill>
                  <a:srgbClr val="0070C0"/>
                </a:solidFill>
              </a:rPr>
              <a:t> yang </a:t>
            </a:r>
            <a:r>
              <a:rPr lang="en-US" b="1" dirty="0" err="1" smtClean="0">
                <a:solidFill>
                  <a:srgbClr val="0070C0"/>
                </a:solidFill>
              </a:rPr>
              <a:t>signifikan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mengenai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kewajaran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dan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penerapan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prinsip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akuntansi</a:t>
            </a:r>
            <a:r>
              <a:rPr lang="en-US" b="1" dirty="0" smtClean="0">
                <a:solidFill>
                  <a:srgbClr val="0070C0"/>
                </a:solidFill>
              </a:rPr>
              <a:t> yang </a:t>
            </a:r>
            <a:r>
              <a:rPr lang="en-US" b="1" dirty="0" err="1" smtClean="0">
                <a:solidFill>
                  <a:srgbClr val="0070C0"/>
                </a:solidFill>
              </a:rPr>
              <a:t>lazim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dalam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penyusunan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laporan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keuangan</a:t>
            </a:r>
            <a:endParaRPr lang="en-US" b="1" dirty="0" smtClean="0">
              <a:solidFill>
                <a:srgbClr val="0070C0"/>
              </a:solidFill>
            </a:endParaRPr>
          </a:p>
          <a:p>
            <a:pPr lvl="0"/>
            <a:r>
              <a:rPr lang="en-US" b="1" dirty="0" err="1" smtClean="0">
                <a:solidFill>
                  <a:srgbClr val="0070C0"/>
                </a:solidFill>
              </a:rPr>
              <a:t>Perubahan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penerapan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prinsip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akuntansi</a:t>
            </a:r>
            <a:r>
              <a:rPr lang="en-US" b="1" dirty="0" smtClean="0">
                <a:solidFill>
                  <a:srgbClr val="0070C0"/>
                </a:solidFill>
              </a:rPr>
              <a:t> yang </a:t>
            </a:r>
            <a:r>
              <a:rPr lang="en-US" b="1" dirty="0" err="1" smtClean="0">
                <a:solidFill>
                  <a:srgbClr val="0070C0"/>
                </a:solidFill>
              </a:rPr>
              <a:t>lazim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dari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periode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ke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periode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telah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cukup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dijelaskan</a:t>
            </a:r>
            <a:endParaRPr lang="en-US" b="1" dirty="0" smtClean="0">
              <a:solidFill>
                <a:srgbClr val="0070C0"/>
              </a:solidFill>
            </a:endParaRPr>
          </a:p>
          <a:p>
            <a:pPr lvl="0"/>
            <a:r>
              <a:rPr lang="en-US" b="1" dirty="0" err="1" smtClean="0">
                <a:solidFill>
                  <a:srgbClr val="0070C0"/>
                </a:solidFill>
              </a:rPr>
              <a:t>Informasi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dan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catatan-catatan</a:t>
            </a:r>
            <a:r>
              <a:rPr lang="en-US" b="1" dirty="0" smtClean="0">
                <a:solidFill>
                  <a:srgbClr val="0070C0"/>
                </a:solidFill>
              </a:rPr>
              <a:t> yang </a:t>
            </a:r>
            <a:r>
              <a:rPr lang="en-US" b="1" dirty="0" err="1" smtClean="0">
                <a:solidFill>
                  <a:srgbClr val="0070C0"/>
                </a:solidFill>
              </a:rPr>
              <a:t>mendukungnya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telah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digambarkan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dan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didisclose</a:t>
            </a:r>
            <a:r>
              <a:rPr lang="en-US" b="1" dirty="0" smtClean="0">
                <a:solidFill>
                  <a:srgbClr val="0070C0"/>
                </a:solidFill>
              </a:rPr>
              <a:t>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 b="1" u="sng" dirty="0" smtClean="0"/>
              <a:t>2. Qualified opinion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en-US" dirty="0" smtClean="0"/>
              <a:t> </a:t>
            </a:r>
            <a:r>
              <a:rPr lang="en-US" sz="9600" b="1" dirty="0" err="1" smtClean="0"/>
              <a:t>Pendapat</a:t>
            </a:r>
            <a:r>
              <a:rPr lang="en-US" sz="9600" b="1" dirty="0" smtClean="0"/>
              <a:t> </a:t>
            </a:r>
            <a:r>
              <a:rPr lang="en-US" sz="9600" b="1" dirty="0" err="1" smtClean="0"/>
              <a:t>ini</a:t>
            </a:r>
            <a:r>
              <a:rPr lang="en-US" sz="9600" b="1" dirty="0" smtClean="0"/>
              <a:t> </a:t>
            </a:r>
            <a:r>
              <a:rPr lang="en-US" sz="9600" b="1" dirty="0" err="1" smtClean="0"/>
              <a:t>diberikan</a:t>
            </a:r>
            <a:r>
              <a:rPr lang="en-US" sz="9600" b="1" dirty="0" smtClean="0"/>
              <a:t> </a:t>
            </a:r>
            <a:r>
              <a:rPr lang="en-US" sz="9600" b="1" dirty="0" err="1" smtClean="0"/>
              <a:t>dalam</a:t>
            </a:r>
            <a:r>
              <a:rPr lang="en-US" sz="9600" b="1" dirty="0" smtClean="0"/>
              <a:t> </a:t>
            </a:r>
            <a:r>
              <a:rPr lang="en-US" sz="9600" b="1" dirty="0" err="1" smtClean="0"/>
              <a:t>kondisi</a:t>
            </a:r>
            <a:r>
              <a:rPr lang="en-US" sz="9600" b="1" dirty="0" smtClean="0"/>
              <a:t> </a:t>
            </a:r>
            <a:r>
              <a:rPr lang="en-US" sz="9600" b="1" dirty="0" err="1" smtClean="0"/>
              <a:t>sebagai</a:t>
            </a:r>
            <a:r>
              <a:rPr lang="en-US" sz="9600" b="1" dirty="0" smtClean="0"/>
              <a:t> </a:t>
            </a:r>
            <a:r>
              <a:rPr lang="en-US" sz="9600" b="1" dirty="0" err="1" smtClean="0"/>
              <a:t>berikut</a:t>
            </a:r>
            <a:r>
              <a:rPr lang="en-US" sz="9600" b="1" dirty="0" smtClean="0"/>
              <a:t> :</a:t>
            </a:r>
          </a:p>
          <a:p>
            <a:pPr lvl="0"/>
            <a:r>
              <a:rPr lang="en-US" sz="9600" b="1" dirty="0" err="1" smtClean="0">
                <a:solidFill>
                  <a:srgbClr val="FF0000"/>
                </a:solidFill>
              </a:rPr>
              <a:t>Luas</a:t>
            </a:r>
            <a:r>
              <a:rPr lang="en-US" sz="9600" b="1" dirty="0" smtClean="0">
                <a:solidFill>
                  <a:srgbClr val="FF0000"/>
                </a:solidFill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</a:rPr>
              <a:t>pemeriksaan</a:t>
            </a:r>
            <a:r>
              <a:rPr lang="en-US" sz="9600" b="1" dirty="0" smtClean="0">
                <a:solidFill>
                  <a:srgbClr val="FF0000"/>
                </a:solidFill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</a:rPr>
              <a:t>akuntan</a:t>
            </a:r>
            <a:r>
              <a:rPr lang="en-US" sz="9600" b="1" dirty="0" smtClean="0">
                <a:solidFill>
                  <a:srgbClr val="FF0000"/>
                </a:solidFill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</a:rPr>
              <a:t>sangat</a:t>
            </a:r>
            <a:r>
              <a:rPr lang="en-US" sz="9600" b="1" dirty="0" smtClean="0">
                <a:solidFill>
                  <a:srgbClr val="FF0000"/>
                </a:solidFill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</a:rPr>
              <a:t>dibatasi</a:t>
            </a:r>
            <a:r>
              <a:rPr lang="en-US" sz="9600" b="1" dirty="0" smtClean="0">
                <a:solidFill>
                  <a:srgbClr val="FF0000"/>
                </a:solidFill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</a:rPr>
              <a:t>oleh</a:t>
            </a:r>
            <a:r>
              <a:rPr lang="en-US" sz="9600" b="1" dirty="0" smtClean="0">
                <a:solidFill>
                  <a:srgbClr val="FF0000"/>
                </a:solidFill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</a:rPr>
              <a:t>klien</a:t>
            </a:r>
            <a:endParaRPr lang="en-US" sz="9600" b="1" dirty="0" smtClean="0">
              <a:solidFill>
                <a:srgbClr val="FF0000"/>
              </a:solidFill>
            </a:endParaRPr>
          </a:p>
          <a:p>
            <a:pPr lvl="0"/>
            <a:r>
              <a:rPr lang="en-US" sz="9600" b="1" dirty="0" err="1" smtClean="0">
                <a:solidFill>
                  <a:srgbClr val="FF0000"/>
                </a:solidFill>
              </a:rPr>
              <a:t>Laporan</a:t>
            </a:r>
            <a:r>
              <a:rPr lang="en-US" sz="9600" b="1" dirty="0" smtClean="0">
                <a:solidFill>
                  <a:srgbClr val="FF0000"/>
                </a:solidFill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</a:rPr>
              <a:t>keuangan</a:t>
            </a:r>
            <a:r>
              <a:rPr lang="en-US" sz="9600" b="1" dirty="0" smtClean="0">
                <a:solidFill>
                  <a:srgbClr val="FF0000"/>
                </a:solidFill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</a:rPr>
              <a:t>tidak</a:t>
            </a:r>
            <a:r>
              <a:rPr lang="en-US" sz="9600" b="1" dirty="0" smtClean="0">
                <a:solidFill>
                  <a:srgbClr val="FF0000"/>
                </a:solidFill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</a:rPr>
              <a:t>dapat</a:t>
            </a:r>
            <a:r>
              <a:rPr lang="en-US" sz="9600" b="1" dirty="0" smtClean="0">
                <a:solidFill>
                  <a:srgbClr val="FF0000"/>
                </a:solidFill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</a:rPr>
              <a:t>disusun</a:t>
            </a:r>
            <a:r>
              <a:rPr lang="en-US" sz="9600" b="1" dirty="0" smtClean="0">
                <a:solidFill>
                  <a:srgbClr val="FF0000"/>
                </a:solidFill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</a:rPr>
              <a:t>sesuai</a:t>
            </a:r>
            <a:r>
              <a:rPr lang="en-US" sz="9600" b="1" dirty="0" smtClean="0">
                <a:solidFill>
                  <a:srgbClr val="FF0000"/>
                </a:solidFill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</a:rPr>
              <a:t>dengan</a:t>
            </a:r>
            <a:r>
              <a:rPr lang="en-US" sz="9600" b="1" dirty="0" smtClean="0">
                <a:solidFill>
                  <a:srgbClr val="FF0000"/>
                </a:solidFill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</a:rPr>
              <a:t>prinsip</a:t>
            </a:r>
            <a:r>
              <a:rPr lang="en-US" sz="9600" b="1" dirty="0" smtClean="0">
                <a:solidFill>
                  <a:srgbClr val="FF0000"/>
                </a:solidFill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</a:rPr>
              <a:t>akuntansi</a:t>
            </a:r>
            <a:r>
              <a:rPr lang="en-US" sz="9600" b="1" dirty="0" smtClean="0">
                <a:solidFill>
                  <a:srgbClr val="FF0000"/>
                </a:solidFill>
              </a:rPr>
              <a:t> yang </a:t>
            </a:r>
            <a:r>
              <a:rPr lang="en-US" sz="9600" b="1" dirty="0" err="1" smtClean="0">
                <a:solidFill>
                  <a:srgbClr val="FF0000"/>
                </a:solidFill>
              </a:rPr>
              <a:t>wajar</a:t>
            </a:r>
            <a:endParaRPr lang="en-US" sz="9600" b="1" dirty="0" smtClean="0">
              <a:solidFill>
                <a:srgbClr val="FF0000"/>
              </a:solidFill>
            </a:endParaRPr>
          </a:p>
          <a:p>
            <a:r>
              <a:rPr lang="en-US" sz="9600" b="1" dirty="0" err="1" smtClean="0">
                <a:solidFill>
                  <a:srgbClr val="FF0000"/>
                </a:solidFill>
              </a:rPr>
              <a:t>Prinsip</a:t>
            </a:r>
            <a:r>
              <a:rPr lang="en-US" sz="9600" b="1" dirty="0" smtClean="0">
                <a:solidFill>
                  <a:srgbClr val="FF0000"/>
                </a:solidFill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</a:rPr>
              <a:t>akuntansi</a:t>
            </a:r>
            <a:r>
              <a:rPr lang="en-US" sz="9600" b="1" dirty="0" smtClean="0">
                <a:solidFill>
                  <a:srgbClr val="FF0000"/>
                </a:solidFill>
              </a:rPr>
              <a:t> yang </a:t>
            </a:r>
            <a:r>
              <a:rPr lang="en-US" sz="9600" b="1" dirty="0" err="1" smtClean="0">
                <a:solidFill>
                  <a:srgbClr val="FF0000"/>
                </a:solidFill>
              </a:rPr>
              <a:t>digunakan</a:t>
            </a:r>
            <a:r>
              <a:rPr lang="en-US" sz="9600" b="1" dirty="0" smtClean="0">
                <a:solidFill>
                  <a:srgbClr val="FF0000"/>
                </a:solidFill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</a:rPr>
              <a:t>untuk</a:t>
            </a:r>
            <a:r>
              <a:rPr lang="en-US" sz="9600" b="1" dirty="0" smtClean="0">
                <a:solidFill>
                  <a:srgbClr val="FF0000"/>
                </a:solidFill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</a:rPr>
              <a:t>penyusunan</a:t>
            </a:r>
            <a:r>
              <a:rPr lang="en-US" sz="9600" b="1" dirty="0" smtClean="0">
                <a:solidFill>
                  <a:srgbClr val="FF0000"/>
                </a:solidFill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</a:rPr>
              <a:t>laporan</a:t>
            </a:r>
            <a:r>
              <a:rPr lang="en-US" sz="9600" b="1" dirty="0" smtClean="0">
                <a:solidFill>
                  <a:srgbClr val="FF0000"/>
                </a:solidFill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</a:rPr>
              <a:t>keuangan</a:t>
            </a:r>
            <a:r>
              <a:rPr lang="en-US" sz="9600" b="1" dirty="0" smtClean="0">
                <a:solidFill>
                  <a:srgbClr val="FF0000"/>
                </a:solidFill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</a:rPr>
              <a:t>tidak</a:t>
            </a:r>
            <a:r>
              <a:rPr lang="en-US" sz="9600" b="1" dirty="0" smtClean="0">
                <a:solidFill>
                  <a:srgbClr val="FF0000"/>
                </a:solidFill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</a:rPr>
              <a:t>diterapkan</a:t>
            </a:r>
            <a:r>
              <a:rPr lang="en-US" sz="9600" b="1" dirty="0" smtClean="0">
                <a:solidFill>
                  <a:srgbClr val="FF0000"/>
                </a:solidFill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</a:rPr>
              <a:t>secara</a:t>
            </a:r>
            <a:r>
              <a:rPr lang="en-US" sz="9600" b="1" dirty="0" smtClean="0">
                <a:solidFill>
                  <a:srgbClr val="FF0000"/>
                </a:solidFill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</a:rPr>
              <a:t>konsisten</a:t>
            </a:r>
            <a:endParaRPr lang="en-US" sz="9600" b="1" dirty="0" smtClean="0">
              <a:solidFill>
                <a:srgbClr val="FF0000"/>
              </a:solidFill>
            </a:endParaRPr>
          </a:p>
          <a:p>
            <a:pPr lvl="0"/>
            <a:r>
              <a:rPr lang="en-US" sz="9600" b="1" dirty="0" err="1" smtClean="0">
                <a:solidFill>
                  <a:srgbClr val="FF0000"/>
                </a:solidFill>
              </a:rPr>
              <a:t>Ada</a:t>
            </a:r>
            <a:r>
              <a:rPr lang="en-US" sz="9600" b="1" dirty="0" smtClean="0">
                <a:solidFill>
                  <a:srgbClr val="FF0000"/>
                </a:solidFill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</a:rPr>
              <a:t>ketidakpastian</a:t>
            </a:r>
            <a:r>
              <a:rPr lang="en-US" sz="9600" b="1" dirty="0" smtClean="0">
                <a:solidFill>
                  <a:srgbClr val="FF0000"/>
                </a:solidFill>
              </a:rPr>
              <a:t> yang </a:t>
            </a:r>
            <a:r>
              <a:rPr lang="en-US" sz="9600" b="1" dirty="0" err="1" smtClean="0">
                <a:solidFill>
                  <a:srgbClr val="FF0000"/>
                </a:solidFill>
              </a:rPr>
              <a:t>luar</a:t>
            </a:r>
            <a:r>
              <a:rPr lang="en-US" sz="9600" b="1" dirty="0" smtClean="0">
                <a:solidFill>
                  <a:srgbClr val="FF0000"/>
                </a:solidFill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</a:rPr>
              <a:t>biasa</a:t>
            </a:r>
            <a:r>
              <a:rPr lang="en-US" sz="9600" b="1" dirty="0" smtClean="0">
                <a:solidFill>
                  <a:srgbClr val="FF0000"/>
                </a:solidFill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</a:rPr>
              <a:t>sifatnya</a:t>
            </a:r>
            <a:r>
              <a:rPr lang="en-US" sz="9600" b="1" dirty="0" smtClean="0">
                <a:solidFill>
                  <a:srgbClr val="FF0000"/>
                </a:solidFill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</a:rPr>
              <a:t>dan</a:t>
            </a:r>
            <a:r>
              <a:rPr lang="en-US" sz="9600" b="1" dirty="0" smtClean="0">
                <a:solidFill>
                  <a:srgbClr val="FF0000"/>
                </a:solidFill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</a:rPr>
              <a:t>mempunyai</a:t>
            </a:r>
            <a:r>
              <a:rPr lang="en-US" sz="9600" b="1" dirty="0" smtClean="0">
                <a:solidFill>
                  <a:srgbClr val="FF0000"/>
                </a:solidFill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</a:rPr>
              <a:t>dampat</a:t>
            </a:r>
            <a:r>
              <a:rPr lang="en-US" sz="9600" b="1" dirty="0" smtClean="0">
                <a:solidFill>
                  <a:srgbClr val="FF0000"/>
                </a:solidFill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</a:rPr>
              <a:t>terhadap</a:t>
            </a:r>
            <a:r>
              <a:rPr lang="en-US" sz="9600" b="1" dirty="0" smtClean="0">
                <a:solidFill>
                  <a:srgbClr val="FF0000"/>
                </a:solidFill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</a:rPr>
              <a:t>laporan</a:t>
            </a:r>
            <a:r>
              <a:rPr lang="en-US" sz="9600" b="1" dirty="0" smtClean="0">
                <a:solidFill>
                  <a:srgbClr val="FF0000"/>
                </a:solidFill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</a:rPr>
              <a:t>keuangan</a:t>
            </a:r>
            <a:r>
              <a:rPr lang="en-US" sz="9600" b="1" dirty="0" smtClean="0">
                <a:solidFill>
                  <a:srgbClr val="FF0000"/>
                </a:solidFill>
              </a:rPr>
              <a:t> yang </a:t>
            </a:r>
            <a:r>
              <a:rPr lang="en-US" sz="9600" b="1" dirty="0" err="1" smtClean="0">
                <a:solidFill>
                  <a:srgbClr val="FF0000"/>
                </a:solidFill>
              </a:rPr>
              <a:t>tidak</a:t>
            </a:r>
            <a:r>
              <a:rPr lang="en-US" sz="9600" b="1" dirty="0" smtClean="0">
                <a:solidFill>
                  <a:srgbClr val="FF0000"/>
                </a:solidFill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</a:rPr>
              <a:t>dapat</a:t>
            </a:r>
            <a:r>
              <a:rPr lang="en-US" sz="9600" b="1" dirty="0" smtClean="0">
                <a:solidFill>
                  <a:srgbClr val="FF0000"/>
                </a:solidFill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</a:rPr>
              <a:t>diperkirakan</a:t>
            </a:r>
            <a:r>
              <a:rPr lang="en-US" sz="9600" b="1" dirty="0" smtClean="0">
                <a:solidFill>
                  <a:srgbClr val="FF0000"/>
                </a:solidFill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</a:rPr>
              <a:t>dengan</a:t>
            </a:r>
            <a:r>
              <a:rPr lang="en-US" sz="9600" b="1" dirty="0" smtClean="0">
                <a:solidFill>
                  <a:srgbClr val="FF0000"/>
                </a:solidFill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</a:rPr>
              <a:t>baik</a:t>
            </a:r>
            <a:r>
              <a:rPr lang="en-US" sz="9600" b="1" dirty="0" smtClean="0">
                <a:solidFill>
                  <a:srgbClr val="FF0000"/>
                </a:solidFill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</a:rPr>
              <a:t>pada</a:t>
            </a:r>
            <a:r>
              <a:rPr lang="en-US" sz="9600" b="1" dirty="0" smtClean="0">
                <a:solidFill>
                  <a:srgbClr val="FF0000"/>
                </a:solidFill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</a:rPr>
              <a:t>tanggal</a:t>
            </a:r>
            <a:r>
              <a:rPr lang="en-US" sz="9600" b="1" dirty="0" smtClean="0">
                <a:solidFill>
                  <a:srgbClr val="FF0000"/>
                </a:solidFill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</a:rPr>
              <a:t>pembuatan</a:t>
            </a:r>
            <a:r>
              <a:rPr lang="en-US" sz="9600" b="1" dirty="0" smtClean="0">
                <a:solidFill>
                  <a:srgbClr val="FF0000"/>
                </a:solidFill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</a:rPr>
              <a:t>laporan</a:t>
            </a:r>
            <a:r>
              <a:rPr lang="en-US" sz="9600" b="1" dirty="0" smtClean="0">
                <a:solidFill>
                  <a:srgbClr val="FF0000"/>
                </a:solidFill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</a:rPr>
              <a:t>keuangan</a:t>
            </a:r>
            <a:endParaRPr lang="en-US" sz="9600" b="1" dirty="0" smtClean="0">
              <a:solidFill>
                <a:srgbClr val="FF0000"/>
              </a:solidFill>
            </a:endParaRPr>
          </a:p>
          <a:p>
            <a:pPr lvl="0"/>
            <a:r>
              <a:rPr lang="en-US" sz="9600" b="1" dirty="0" err="1" smtClean="0">
                <a:solidFill>
                  <a:srgbClr val="FF0000"/>
                </a:solidFill>
              </a:rPr>
              <a:t>Akuntan</a:t>
            </a:r>
            <a:r>
              <a:rPr lang="en-US" sz="9600" b="1" dirty="0" smtClean="0">
                <a:solidFill>
                  <a:srgbClr val="FF0000"/>
                </a:solidFill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</a:rPr>
              <a:t>publik</a:t>
            </a:r>
            <a:r>
              <a:rPr lang="en-US" sz="9600" b="1" dirty="0" smtClean="0">
                <a:solidFill>
                  <a:srgbClr val="FF0000"/>
                </a:solidFill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</a:rPr>
              <a:t>tidak</a:t>
            </a:r>
            <a:r>
              <a:rPr lang="en-US" sz="9600" b="1" dirty="0" smtClean="0">
                <a:solidFill>
                  <a:srgbClr val="FF0000"/>
                </a:solidFill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</a:rPr>
              <a:t>bebas</a:t>
            </a:r>
            <a:r>
              <a:rPr lang="en-US" sz="9600" b="1" dirty="0" smtClean="0">
                <a:solidFill>
                  <a:srgbClr val="FF0000"/>
                </a:solidFill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</a:rPr>
              <a:t>dalam</a:t>
            </a:r>
            <a:r>
              <a:rPr lang="en-US" sz="9600" b="1" dirty="0" smtClean="0">
                <a:solidFill>
                  <a:srgbClr val="FF0000"/>
                </a:solidFill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</a:rPr>
              <a:t>hubungannya</a:t>
            </a:r>
            <a:r>
              <a:rPr lang="en-US" sz="9600" b="1" dirty="0" smtClean="0">
                <a:solidFill>
                  <a:srgbClr val="FF0000"/>
                </a:solidFill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</a:rPr>
              <a:t>dengan</a:t>
            </a:r>
            <a:r>
              <a:rPr lang="en-US" sz="9600" b="1" dirty="0" smtClean="0">
                <a:solidFill>
                  <a:srgbClr val="FF0000"/>
                </a:solidFill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</a:rPr>
              <a:t>klien</a:t>
            </a:r>
            <a:endParaRPr lang="en-US" sz="9600" b="1" dirty="0" smtClean="0">
              <a:solidFill>
                <a:srgbClr val="FF0000"/>
              </a:solidFill>
            </a:endParaRPr>
          </a:p>
          <a:p>
            <a:pPr lvl="0"/>
            <a:r>
              <a:rPr lang="en-US" sz="9600" b="1" dirty="0" err="1" smtClean="0">
                <a:solidFill>
                  <a:srgbClr val="FF0000"/>
                </a:solidFill>
              </a:rPr>
              <a:t>Akuntan</a:t>
            </a:r>
            <a:r>
              <a:rPr lang="en-US" sz="9600" b="1" dirty="0" smtClean="0">
                <a:solidFill>
                  <a:srgbClr val="FF0000"/>
                </a:solidFill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</a:rPr>
              <a:t>publik</a:t>
            </a:r>
            <a:r>
              <a:rPr lang="en-US" sz="9600" b="1" dirty="0" smtClean="0">
                <a:solidFill>
                  <a:srgbClr val="FF0000"/>
                </a:solidFill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</a:rPr>
              <a:t>tidak</a:t>
            </a:r>
            <a:r>
              <a:rPr lang="en-US" sz="9600" b="1" dirty="0" smtClean="0">
                <a:solidFill>
                  <a:srgbClr val="FF0000"/>
                </a:solidFill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</a:rPr>
              <a:t>dapat</a:t>
            </a:r>
            <a:r>
              <a:rPr lang="en-US" sz="9600" b="1" dirty="0" smtClean="0">
                <a:solidFill>
                  <a:srgbClr val="FF0000"/>
                </a:solidFill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</a:rPr>
              <a:t>melakukan</a:t>
            </a:r>
            <a:r>
              <a:rPr lang="en-US" sz="9600" b="1" dirty="0" smtClean="0">
                <a:solidFill>
                  <a:srgbClr val="FF0000"/>
                </a:solidFill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</a:rPr>
              <a:t>prosedu</a:t>
            </a:r>
            <a:r>
              <a:rPr lang="en-US" sz="9600" b="1" dirty="0" smtClean="0">
                <a:solidFill>
                  <a:srgbClr val="FF0000"/>
                </a:solidFill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</a:rPr>
              <a:t>pemeriksaan</a:t>
            </a:r>
            <a:r>
              <a:rPr lang="en-US" sz="9600" b="1" dirty="0" smtClean="0">
                <a:solidFill>
                  <a:srgbClr val="FF0000"/>
                </a:solidFill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</a:rPr>
              <a:t>dan</a:t>
            </a:r>
            <a:r>
              <a:rPr lang="en-US" sz="9600" b="1" dirty="0" smtClean="0">
                <a:solidFill>
                  <a:srgbClr val="FF0000"/>
                </a:solidFill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</a:rPr>
              <a:t>informasi</a:t>
            </a:r>
            <a:r>
              <a:rPr lang="en-US" sz="9600" b="1" dirty="0" smtClean="0">
                <a:solidFill>
                  <a:srgbClr val="FF0000"/>
                </a:solidFill>
              </a:rPr>
              <a:t> yang </a:t>
            </a:r>
            <a:r>
              <a:rPr lang="en-US" sz="9600" b="1" dirty="0" err="1" smtClean="0">
                <a:solidFill>
                  <a:srgbClr val="FF0000"/>
                </a:solidFill>
              </a:rPr>
              <a:t>penting</a:t>
            </a:r>
            <a:r>
              <a:rPr lang="en-US" sz="9600" b="1" dirty="0" smtClean="0">
                <a:solidFill>
                  <a:srgbClr val="FF0000"/>
                </a:solidFill>
              </a:rPr>
              <a:t>, </a:t>
            </a:r>
            <a:r>
              <a:rPr lang="en-US" sz="9600" b="1" dirty="0" err="1" smtClean="0">
                <a:solidFill>
                  <a:srgbClr val="FF0000"/>
                </a:solidFill>
              </a:rPr>
              <a:t>karena</a:t>
            </a:r>
            <a:r>
              <a:rPr lang="en-US" sz="9600" b="1" dirty="0" smtClean="0">
                <a:solidFill>
                  <a:srgbClr val="FF0000"/>
                </a:solidFill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</a:rPr>
              <a:t>kondisi</a:t>
            </a:r>
            <a:r>
              <a:rPr lang="en-US" sz="9600" b="1" dirty="0" smtClean="0">
                <a:solidFill>
                  <a:srgbClr val="FF0000"/>
                </a:solidFill>
              </a:rPr>
              <a:t> yang </a:t>
            </a:r>
            <a:r>
              <a:rPr lang="en-US" sz="9600" b="1" dirty="0" err="1" smtClean="0">
                <a:solidFill>
                  <a:srgbClr val="FF0000"/>
                </a:solidFill>
              </a:rPr>
              <a:t>berada</a:t>
            </a:r>
            <a:r>
              <a:rPr lang="en-US" sz="9600" b="1" dirty="0" smtClean="0">
                <a:solidFill>
                  <a:srgbClr val="FF0000"/>
                </a:solidFill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</a:rPr>
              <a:t>diluar</a:t>
            </a:r>
            <a:r>
              <a:rPr lang="en-US" sz="9600" b="1" dirty="0" smtClean="0">
                <a:solidFill>
                  <a:srgbClr val="FF0000"/>
                </a:solidFill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</a:rPr>
              <a:t>kekuasaan</a:t>
            </a:r>
            <a:r>
              <a:rPr lang="en-US" sz="9600" b="1" dirty="0" smtClean="0">
                <a:solidFill>
                  <a:srgbClr val="FF0000"/>
                </a:solidFill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</a:rPr>
              <a:t>klien</a:t>
            </a:r>
            <a:r>
              <a:rPr lang="en-US" sz="9600" b="1" dirty="0" smtClean="0">
                <a:solidFill>
                  <a:srgbClr val="FF0000"/>
                </a:solidFill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</a:rPr>
              <a:t>maupun</a:t>
            </a:r>
            <a:r>
              <a:rPr lang="en-US" sz="9600" b="1" dirty="0" smtClean="0">
                <a:solidFill>
                  <a:srgbClr val="FF0000"/>
                </a:solidFill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</a:rPr>
              <a:t>akuntan</a:t>
            </a:r>
            <a:endParaRPr lang="en-US" sz="9600" b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sz="9600" dirty="0" smtClean="0">
                <a:solidFill>
                  <a:srgbClr val="FF0000"/>
                </a:solidFill>
              </a:rPr>
              <a:t> </a:t>
            </a:r>
            <a:endParaRPr lang="en-US" sz="9600" b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6096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WdP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43000"/>
            <a:ext cx="8686800" cy="4937125"/>
          </a:xfrm>
        </p:spPr>
        <p:txBody>
          <a:bodyPr>
            <a:normAutofit fontScale="32500" lnSpcReduction="20000"/>
          </a:bodyPr>
          <a:lstStyle/>
          <a:p>
            <a:pPr algn="ctr"/>
            <a:r>
              <a:rPr lang="en-US" sz="3700" b="1" dirty="0" err="1" smtClean="0"/>
              <a:t>Laporan</a:t>
            </a:r>
            <a:r>
              <a:rPr lang="en-US" sz="3700" b="1" dirty="0" smtClean="0"/>
              <a:t> Auditor </a:t>
            </a:r>
            <a:r>
              <a:rPr lang="en-US" sz="3700" b="1" dirty="0" err="1" smtClean="0"/>
              <a:t>Independen</a:t>
            </a:r>
            <a:r>
              <a:rPr lang="en-US" sz="3700" b="1" dirty="0" smtClean="0"/>
              <a:t> </a:t>
            </a:r>
          </a:p>
          <a:p>
            <a:pPr>
              <a:buNone/>
            </a:pPr>
            <a:r>
              <a:rPr lang="en-US" sz="3700" b="1" dirty="0" err="1" smtClean="0"/>
              <a:t>Pemegang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Saham</a:t>
            </a:r>
            <a:r>
              <a:rPr lang="en-US" sz="3700" b="1" dirty="0" smtClean="0"/>
              <a:t> </a:t>
            </a:r>
          </a:p>
          <a:p>
            <a:pPr>
              <a:buNone/>
            </a:pPr>
            <a:r>
              <a:rPr lang="en-US" sz="3700" b="1" dirty="0" smtClean="0"/>
              <a:t>          </a:t>
            </a:r>
            <a:r>
              <a:rPr lang="en-US" sz="3700" b="1" dirty="0" err="1" smtClean="0"/>
              <a:t>Kami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telah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mengaudit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neraca</a:t>
            </a:r>
            <a:r>
              <a:rPr lang="en-US" sz="3700" b="1" dirty="0" smtClean="0"/>
              <a:t> PT ABC </a:t>
            </a:r>
            <a:r>
              <a:rPr lang="en-US" sz="3700" b="1" dirty="0" err="1" smtClean="0"/>
              <a:t>tanggal</a:t>
            </a:r>
            <a:r>
              <a:rPr lang="en-US" sz="3700" b="1" dirty="0" smtClean="0"/>
              <a:t> 31 </a:t>
            </a:r>
            <a:r>
              <a:rPr lang="en-US" sz="3700" b="1" dirty="0" err="1" smtClean="0"/>
              <a:t>Desember</a:t>
            </a:r>
            <a:r>
              <a:rPr lang="en-US" sz="3700" b="1" dirty="0" smtClean="0"/>
              <a:t> 2012 </a:t>
            </a:r>
            <a:r>
              <a:rPr lang="en-US" sz="3700" b="1" dirty="0" err="1" smtClean="0"/>
              <a:t>serta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laporan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laba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rugi</a:t>
            </a:r>
            <a:r>
              <a:rPr lang="en-US" sz="3700" b="1" dirty="0" smtClean="0"/>
              <a:t>, </a:t>
            </a:r>
            <a:r>
              <a:rPr lang="en-US" sz="3700" b="1" dirty="0" err="1" smtClean="0"/>
              <a:t>laporan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perubahan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ekuitas</a:t>
            </a:r>
            <a:r>
              <a:rPr lang="en-US" sz="3700" b="1" dirty="0" smtClean="0"/>
              <a:t>, </a:t>
            </a:r>
            <a:r>
              <a:rPr lang="en-US" sz="3700" b="1" dirty="0" err="1" smtClean="0"/>
              <a:t>dan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laporan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arus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kas</a:t>
            </a:r>
            <a:r>
              <a:rPr lang="en-US" sz="3700" b="1" dirty="0" smtClean="0"/>
              <a:t>  </a:t>
            </a:r>
            <a:r>
              <a:rPr lang="en-US" sz="3700" b="1" dirty="0" err="1" smtClean="0"/>
              <a:t>untuk</a:t>
            </a:r>
            <a:r>
              <a:rPr lang="en-US" sz="3700" b="1" dirty="0" smtClean="0"/>
              <a:t> yang </a:t>
            </a:r>
            <a:r>
              <a:rPr lang="en-US" sz="3700" b="1" dirty="0" err="1" smtClean="0"/>
              <a:t>berakhir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pada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tanggal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tersebut</a:t>
            </a:r>
            <a:r>
              <a:rPr lang="en-US" sz="3700" b="1" dirty="0" smtClean="0"/>
              <a:t>. </a:t>
            </a:r>
            <a:r>
              <a:rPr lang="en-US" sz="3700" b="1" dirty="0" err="1" smtClean="0"/>
              <a:t>Laporan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keuangan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adalah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tanggungjawab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manajemen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perusahaan</a:t>
            </a:r>
            <a:r>
              <a:rPr lang="en-US" sz="3700" b="1" dirty="0" smtClean="0"/>
              <a:t>. </a:t>
            </a:r>
            <a:r>
              <a:rPr lang="en-US" sz="3700" b="1" dirty="0" err="1" smtClean="0"/>
              <a:t>Tanggungjawab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kami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terletak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pada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pernyataan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pendapat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atas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laporan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keuangan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berdasarkan</a:t>
            </a:r>
            <a:r>
              <a:rPr lang="en-US" sz="3700" b="1" dirty="0" smtClean="0"/>
              <a:t> audit </a:t>
            </a:r>
            <a:r>
              <a:rPr lang="en-US" sz="3700" b="1" dirty="0" err="1" smtClean="0"/>
              <a:t>kami</a:t>
            </a:r>
            <a:r>
              <a:rPr lang="en-US" sz="3700" b="1" dirty="0" smtClean="0"/>
              <a:t> </a:t>
            </a:r>
          </a:p>
          <a:p>
            <a:pPr>
              <a:buNone/>
            </a:pPr>
            <a:endParaRPr lang="en-US" sz="3700" b="1" dirty="0" smtClean="0"/>
          </a:p>
          <a:p>
            <a:pPr>
              <a:buNone/>
            </a:pPr>
            <a:r>
              <a:rPr lang="en-US" sz="3700" b="1" dirty="0" smtClean="0"/>
              <a:t>         </a:t>
            </a:r>
            <a:r>
              <a:rPr lang="en-US" sz="3700" b="1" dirty="0" err="1" smtClean="0"/>
              <a:t>Kami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melaksanakan</a:t>
            </a:r>
            <a:r>
              <a:rPr lang="en-US" sz="3700" b="1" dirty="0" smtClean="0"/>
              <a:t> audit </a:t>
            </a:r>
            <a:r>
              <a:rPr lang="en-US" sz="3700" b="1" dirty="0" err="1" smtClean="0"/>
              <a:t>berdasarkan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standart</a:t>
            </a:r>
            <a:r>
              <a:rPr lang="en-US" sz="3700" b="1" dirty="0" smtClean="0"/>
              <a:t> audit yang </a:t>
            </a:r>
            <a:r>
              <a:rPr lang="en-US" sz="3700" b="1" dirty="0" err="1" smtClean="0"/>
              <a:t>ditetapkan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Institut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Akuntan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Publik</a:t>
            </a:r>
            <a:r>
              <a:rPr lang="en-US" sz="3700" b="1" dirty="0" smtClean="0"/>
              <a:t> Indonesia. </a:t>
            </a:r>
            <a:r>
              <a:rPr lang="en-US" sz="3700" b="1" dirty="0" err="1" smtClean="0"/>
              <a:t>Standar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tersebut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mengharuskan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kami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merencanakan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danmelaksanakan</a:t>
            </a:r>
            <a:r>
              <a:rPr lang="en-US" sz="3700" b="1" dirty="0" smtClean="0"/>
              <a:t> audit agar </a:t>
            </a:r>
            <a:r>
              <a:rPr lang="en-US" sz="3700" b="1" dirty="0" err="1" smtClean="0"/>
              <a:t>kami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memperoleh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keyakinan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memadai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bahwa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laporan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keuangan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bebas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dari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salah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saji</a:t>
            </a:r>
            <a:r>
              <a:rPr lang="en-US" sz="3700" b="1" dirty="0" smtClean="0"/>
              <a:t> material . </a:t>
            </a:r>
            <a:r>
              <a:rPr lang="en-US" sz="3700" b="1" dirty="0" err="1" smtClean="0"/>
              <a:t>Suatu</a:t>
            </a:r>
            <a:r>
              <a:rPr lang="en-US" sz="3700" b="1" dirty="0" smtClean="0"/>
              <a:t> audit </a:t>
            </a:r>
            <a:r>
              <a:rPr lang="en-US" sz="3700" b="1" dirty="0" err="1" smtClean="0"/>
              <a:t>meliputi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pemeriksaan</a:t>
            </a:r>
            <a:r>
              <a:rPr lang="en-US" sz="3700" b="1" dirty="0" smtClean="0"/>
              <a:t>, </a:t>
            </a:r>
            <a:r>
              <a:rPr lang="en-US" sz="3700" b="1" dirty="0" err="1" smtClean="0"/>
              <a:t>atas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dasar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pengujian</a:t>
            </a:r>
            <a:r>
              <a:rPr lang="en-US" sz="3700" b="1" dirty="0" smtClean="0"/>
              <a:t>, </a:t>
            </a:r>
            <a:r>
              <a:rPr lang="en-US" sz="3700" b="1" dirty="0" err="1" smtClean="0"/>
              <a:t>bukti-bukti</a:t>
            </a:r>
            <a:r>
              <a:rPr lang="en-US" sz="3700" b="1" dirty="0" smtClean="0"/>
              <a:t> yang </a:t>
            </a:r>
            <a:r>
              <a:rPr lang="en-US" sz="3700" b="1" dirty="0" err="1" smtClean="0"/>
              <a:t>mendukung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jumlah-jumlah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dan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pengungkapan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dalam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laporan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keuangan</a:t>
            </a:r>
            <a:r>
              <a:rPr lang="en-US" sz="3700" b="1" dirty="0" smtClean="0"/>
              <a:t> . Audit </a:t>
            </a:r>
            <a:r>
              <a:rPr lang="en-US" sz="3700" b="1" dirty="0" err="1" smtClean="0"/>
              <a:t>juga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meliputi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penilaian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atas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prinsip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akuntansi</a:t>
            </a:r>
            <a:r>
              <a:rPr lang="en-US" sz="3700" b="1" dirty="0" smtClean="0"/>
              <a:t> yang </a:t>
            </a:r>
            <a:r>
              <a:rPr lang="en-US" sz="3700" b="1" dirty="0" err="1" smtClean="0"/>
              <a:t>digunakan</a:t>
            </a:r>
            <a:r>
              <a:rPr lang="en-US" sz="3700" b="1" dirty="0" smtClean="0"/>
              <a:t>  </a:t>
            </a:r>
            <a:r>
              <a:rPr lang="en-US" sz="3700" b="1" dirty="0" err="1" smtClean="0"/>
              <a:t>dan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estimasi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signifikan</a:t>
            </a:r>
            <a:r>
              <a:rPr lang="en-US" sz="3700" b="1" dirty="0" smtClean="0"/>
              <a:t>  yang </a:t>
            </a:r>
            <a:r>
              <a:rPr lang="en-US" sz="3700" b="1" dirty="0" err="1" smtClean="0"/>
              <a:t>dibuat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oleh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manajemen</a:t>
            </a:r>
            <a:r>
              <a:rPr lang="en-US" sz="3700" b="1" dirty="0" smtClean="0"/>
              <a:t>, </a:t>
            </a:r>
            <a:r>
              <a:rPr lang="en-US" sz="3700" b="1" dirty="0" err="1" smtClean="0"/>
              <a:t>serta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penilaian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terhadap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penyajian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laporangn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keuangan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secara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keseluruhan</a:t>
            </a:r>
            <a:r>
              <a:rPr lang="en-US" sz="3700" b="1" dirty="0" smtClean="0"/>
              <a:t>. </a:t>
            </a:r>
            <a:r>
              <a:rPr lang="en-US" sz="3700" b="1" dirty="0" err="1" smtClean="0"/>
              <a:t>Kami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yakin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bahwa</a:t>
            </a:r>
            <a:r>
              <a:rPr lang="en-US" sz="3700" b="1" dirty="0" smtClean="0"/>
              <a:t> audit </a:t>
            </a:r>
            <a:r>
              <a:rPr lang="en-US" sz="3700" b="1" dirty="0" err="1" smtClean="0"/>
              <a:t>kami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memberikan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dasar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memadai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untuk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menyatakan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pendapan</a:t>
            </a:r>
            <a:r>
              <a:rPr lang="en-US" sz="3700" b="1" dirty="0" smtClean="0"/>
              <a:t> </a:t>
            </a:r>
          </a:p>
          <a:p>
            <a:pPr>
              <a:buNone/>
            </a:pPr>
            <a:endParaRPr lang="en-US" sz="3700" b="1" dirty="0" smtClean="0"/>
          </a:p>
          <a:p>
            <a:pPr>
              <a:buNone/>
            </a:pPr>
            <a:r>
              <a:rPr lang="en-US" sz="3700" b="1" dirty="0" smtClean="0"/>
              <a:t>          </a:t>
            </a:r>
            <a:r>
              <a:rPr lang="en-US" sz="3700" b="1" dirty="0" err="1" smtClean="0"/>
              <a:t>Kami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tidak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dapat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memperolah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laporan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keuangan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auditan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oleh</a:t>
            </a:r>
            <a:r>
              <a:rPr lang="en-US" sz="3700" b="1" dirty="0" smtClean="0"/>
              <a:t> auditor </a:t>
            </a:r>
            <a:r>
              <a:rPr lang="en-US" sz="3700" b="1" dirty="0" err="1" smtClean="0"/>
              <a:t>independen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lainyang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mendukung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investasi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perusahaan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dalam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perusahaan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anak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diluar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negeri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sebesar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Rp</a:t>
            </a:r>
            <a:r>
              <a:rPr lang="en-US" sz="3700" b="1" dirty="0" smtClean="0"/>
              <a:t> 19 M </a:t>
            </a:r>
            <a:r>
              <a:rPr lang="en-US" sz="3700" b="1" dirty="0" err="1" smtClean="0"/>
              <a:t>pada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tanggal</a:t>
            </a:r>
            <a:r>
              <a:rPr lang="en-US" sz="3700" b="1" dirty="0" smtClean="0"/>
              <a:t> 31 </a:t>
            </a:r>
            <a:r>
              <a:rPr lang="en-US" sz="3700" b="1" dirty="0" err="1" smtClean="0"/>
              <a:t>Desember</a:t>
            </a:r>
            <a:r>
              <a:rPr lang="en-US" sz="3700" b="1" dirty="0" smtClean="0"/>
              <a:t> 2012, </a:t>
            </a:r>
            <a:r>
              <a:rPr lang="en-US" sz="3700" b="1" dirty="0" err="1" smtClean="0"/>
              <a:t>atas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hak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atas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laba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perusahaan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anak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sebesar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Rp</a:t>
            </a:r>
            <a:r>
              <a:rPr lang="en-US" sz="3700" b="1" dirty="0" smtClean="0"/>
              <a:t> 1 M yang </a:t>
            </a:r>
            <a:r>
              <a:rPr lang="en-US" sz="3700" b="1" dirty="0" err="1" smtClean="0"/>
              <a:t>dicantumkan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dalam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laba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bersih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untuk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tahun</a:t>
            </a:r>
            <a:r>
              <a:rPr lang="en-US" sz="3700" b="1" dirty="0" smtClean="0"/>
              <a:t> yang </a:t>
            </a:r>
            <a:r>
              <a:rPr lang="en-US" sz="3700" b="1" dirty="0" err="1" smtClean="0"/>
              <a:t>berakhir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pada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tanggal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tersebut</a:t>
            </a:r>
            <a:r>
              <a:rPr lang="en-US" sz="3700" b="1" dirty="0" smtClean="0"/>
              <a:t>, </a:t>
            </a:r>
            <a:r>
              <a:rPr lang="en-US" sz="3700" b="1" dirty="0" err="1" smtClean="0"/>
              <a:t>seperti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dijelaskan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dalam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catatan</a:t>
            </a:r>
            <a:r>
              <a:rPr lang="en-US" sz="3700" b="1" dirty="0" smtClean="0"/>
              <a:t> 30 </a:t>
            </a:r>
            <a:r>
              <a:rPr lang="en-US" sz="3700" b="1" dirty="0" err="1" smtClean="0"/>
              <a:t>dalam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catatan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atas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laporan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keuangan</a:t>
            </a:r>
            <a:r>
              <a:rPr lang="en-US" sz="3700" b="1" dirty="0" smtClean="0"/>
              <a:t>. </a:t>
            </a:r>
            <a:r>
              <a:rPr lang="en-US" sz="3700" b="1" dirty="0" err="1" smtClean="0"/>
              <a:t>Kami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juga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tidak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tidak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dapat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memperoleh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keyakinan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atas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nilai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investasi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dalam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perusahaan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anak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diluar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negeri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tersebut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beserta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hak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atas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labanya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dengan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prosedur</a:t>
            </a:r>
            <a:r>
              <a:rPr lang="en-US" sz="3700" b="1" dirty="0" smtClean="0"/>
              <a:t> audit </a:t>
            </a:r>
            <a:r>
              <a:rPr lang="en-US" sz="3700" b="1" dirty="0" err="1" smtClean="0"/>
              <a:t>kami</a:t>
            </a:r>
            <a:r>
              <a:rPr lang="en-US" sz="3700" b="1" dirty="0" smtClean="0"/>
              <a:t>.</a:t>
            </a:r>
          </a:p>
          <a:p>
            <a:pPr>
              <a:buNone/>
            </a:pPr>
            <a:r>
              <a:rPr lang="en-US" sz="3700" b="1" dirty="0" smtClean="0"/>
              <a:t>         </a:t>
            </a:r>
          </a:p>
          <a:p>
            <a:pPr>
              <a:buNone/>
            </a:pPr>
            <a:r>
              <a:rPr lang="en-US" sz="3700" b="1" dirty="0" smtClean="0"/>
              <a:t>          </a:t>
            </a:r>
            <a:r>
              <a:rPr lang="en-US" sz="3700" b="1" dirty="0" err="1" smtClean="0"/>
              <a:t>Menurut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pendapat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kami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kecuali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untuk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dampak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penyesuaian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tersebut</a:t>
            </a:r>
            <a:r>
              <a:rPr lang="en-US" sz="3700" b="1" dirty="0" smtClean="0"/>
              <a:t>, </a:t>
            </a:r>
            <a:r>
              <a:rPr lang="en-US" sz="3700" b="1" dirty="0" err="1" smtClean="0"/>
              <a:t>jika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ada</a:t>
            </a:r>
            <a:r>
              <a:rPr lang="en-US" sz="3700" b="1" dirty="0" smtClean="0"/>
              <a:t> yang </a:t>
            </a:r>
            <a:r>
              <a:rPr lang="en-US" sz="3700" b="1" dirty="0" err="1" smtClean="0"/>
              <a:t>mungkin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perlu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dilakukan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jika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kami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memeriksa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investasi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diluarnegeri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dan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labanya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tersebut</a:t>
            </a:r>
            <a:r>
              <a:rPr lang="en-US" sz="3700" b="1" dirty="0" smtClean="0"/>
              <a:t>,  </a:t>
            </a:r>
            <a:r>
              <a:rPr lang="en-US" sz="3700" b="1" dirty="0" err="1" smtClean="0"/>
              <a:t>laporan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keuangan</a:t>
            </a:r>
            <a:r>
              <a:rPr lang="en-US" sz="3700" b="1" dirty="0" smtClean="0"/>
              <a:t> yang </a:t>
            </a:r>
            <a:r>
              <a:rPr lang="en-US" sz="3700" b="1" dirty="0" err="1" smtClean="0"/>
              <a:t>kami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sebut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diatas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menyajikan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secara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wajar</a:t>
            </a:r>
            <a:r>
              <a:rPr lang="en-US" sz="3700" b="1" dirty="0" smtClean="0"/>
              <a:t>, </a:t>
            </a:r>
            <a:r>
              <a:rPr lang="en-US" sz="3700" b="1" dirty="0" err="1" smtClean="0"/>
              <a:t>dalam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semua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hal</a:t>
            </a:r>
            <a:r>
              <a:rPr lang="en-US" sz="3700" b="1" dirty="0" smtClean="0"/>
              <a:t> yang material, </a:t>
            </a:r>
            <a:r>
              <a:rPr lang="en-US" sz="3700" b="1" dirty="0" err="1" smtClean="0"/>
              <a:t>posisi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keuangan</a:t>
            </a:r>
            <a:r>
              <a:rPr lang="en-US" sz="3700" b="1" dirty="0" smtClean="0"/>
              <a:t> PT ABC </a:t>
            </a:r>
            <a:r>
              <a:rPr lang="en-US" sz="3700" b="1" dirty="0" err="1" smtClean="0"/>
              <a:t>tanggal</a:t>
            </a:r>
            <a:r>
              <a:rPr lang="en-US" sz="3700" b="1" dirty="0" smtClean="0"/>
              <a:t> 31 </a:t>
            </a:r>
            <a:r>
              <a:rPr lang="en-US" sz="3700" b="1" dirty="0" err="1" smtClean="0"/>
              <a:t>Desember</a:t>
            </a:r>
            <a:r>
              <a:rPr lang="en-US" sz="3700" b="1" dirty="0" smtClean="0"/>
              <a:t> 2012, </a:t>
            </a:r>
            <a:r>
              <a:rPr lang="en-US" sz="3700" b="1" dirty="0" err="1" smtClean="0"/>
              <a:t>dan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hasil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usaha</a:t>
            </a:r>
            <a:r>
              <a:rPr lang="en-US" sz="3700" b="1" dirty="0" smtClean="0"/>
              <a:t>, </a:t>
            </a:r>
            <a:r>
              <a:rPr lang="en-US" sz="3700" b="1" dirty="0" err="1" smtClean="0"/>
              <a:t>perubahan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ekuitas</a:t>
            </a:r>
            <a:r>
              <a:rPr lang="en-US" sz="3700" b="1" dirty="0" smtClean="0"/>
              <a:t>, </a:t>
            </a:r>
            <a:r>
              <a:rPr lang="en-US" sz="3700" b="1" dirty="0" err="1" smtClean="0"/>
              <a:t>serta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arus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kas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untuk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tahun</a:t>
            </a:r>
            <a:r>
              <a:rPr lang="en-US" sz="3700" b="1" dirty="0" smtClean="0"/>
              <a:t> yang </a:t>
            </a:r>
            <a:r>
              <a:rPr lang="en-US" sz="3700" b="1" dirty="0" err="1" smtClean="0"/>
              <a:t>berakhir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pada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tanggal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tersebut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sesuai</a:t>
            </a:r>
            <a:r>
              <a:rPr lang="en-US" sz="3700" b="1" dirty="0" smtClean="0"/>
              <a:t> </a:t>
            </a:r>
            <a:r>
              <a:rPr lang="en-US" sz="3700" b="1" dirty="0" err="1" smtClean="0"/>
              <a:t>dengan</a:t>
            </a:r>
            <a:r>
              <a:rPr lang="en-US" sz="3700" b="1" dirty="0" smtClean="0"/>
              <a:t> SAK </a:t>
            </a:r>
            <a:r>
              <a:rPr lang="en-US" sz="3700" b="1" dirty="0" err="1" smtClean="0"/>
              <a:t>di</a:t>
            </a:r>
            <a:r>
              <a:rPr lang="en-US" sz="3700" b="1" dirty="0" smtClean="0"/>
              <a:t> Indonesia </a:t>
            </a:r>
          </a:p>
          <a:p>
            <a:pPr>
              <a:buNone/>
            </a:pPr>
            <a:endParaRPr lang="en-US" sz="3700" b="1" dirty="0" smtClean="0"/>
          </a:p>
          <a:p>
            <a:pPr>
              <a:buNone/>
            </a:pPr>
            <a:r>
              <a:rPr lang="en-US" sz="3700" b="1" dirty="0" smtClean="0"/>
              <a:t>  </a:t>
            </a:r>
            <a:r>
              <a:rPr lang="en-US" sz="3700" b="1" dirty="0" err="1" smtClean="0"/>
              <a:t>ttd</a:t>
            </a:r>
            <a:r>
              <a:rPr lang="en-US" sz="3700" b="1" dirty="0" smtClean="0"/>
              <a:t> </a:t>
            </a:r>
          </a:p>
          <a:p>
            <a:pPr>
              <a:buNone/>
            </a:pPr>
            <a:r>
              <a:rPr lang="en-US" sz="3700" b="1" dirty="0" smtClean="0"/>
              <a:t>  </a:t>
            </a:r>
            <a:r>
              <a:rPr lang="en-US" sz="3700" b="1" dirty="0" err="1" smtClean="0"/>
              <a:t>Tgl</a:t>
            </a:r>
            <a:r>
              <a:rPr lang="en-US" sz="3700" b="1" dirty="0" smtClean="0"/>
              <a:t>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u="sng" dirty="0" smtClean="0"/>
              <a:t>3. Adverse opinion (</a:t>
            </a:r>
            <a:r>
              <a:rPr lang="en-US" u="sng" dirty="0" err="1" smtClean="0"/>
              <a:t>pendapat</a:t>
            </a:r>
            <a:r>
              <a:rPr lang="en-US" u="sng" dirty="0" smtClean="0"/>
              <a:t> </a:t>
            </a:r>
            <a:r>
              <a:rPr lang="en-US" u="sng" dirty="0" err="1" smtClean="0"/>
              <a:t>tidak</a:t>
            </a:r>
            <a:r>
              <a:rPr lang="en-US" u="sng" dirty="0" smtClean="0"/>
              <a:t> </a:t>
            </a:r>
            <a:r>
              <a:rPr lang="en-US" u="sng" dirty="0" err="1" smtClean="0"/>
              <a:t>wajar</a:t>
            </a:r>
            <a:r>
              <a:rPr lang="en-US" u="sng" dirty="0" smtClean="0"/>
              <a:t>)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sz="3800" b="1" dirty="0" err="1" smtClean="0">
                <a:solidFill>
                  <a:schemeClr val="tx1"/>
                </a:solidFill>
              </a:rPr>
              <a:t>Pendapat</a:t>
            </a:r>
            <a:r>
              <a:rPr lang="en-US" sz="3800" b="1" dirty="0" smtClean="0">
                <a:solidFill>
                  <a:schemeClr val="tx1"/>
                </a:solidFill>
              </a:rPr>
              <a:t> </a:t>
            </a:r>
            <a:r>
              <a:rPr lang="en-US" sz="3800" b="1" dirty="0" err="1" smtClean="0">
                <a:solidFill>
                  <a:schemeClr val="tx1"/>
                </a:solidFill>
              </a:rPr>
              <a:t>ini</a:t>
            </a:r>
            <a:r>
              <a:rPr lang="en-US" sz="3800" b="1" dirty="0" smtClean="0">
                <a:solidFill>
                  <a:schemeClr val="tx1"/>
                </a:solidFill>
              </a:rPr>
              <a:t> </a:t>
            </a:r>
            <a:r>
              <a:rPr lang="en-US" sz="3800" b="1" dirty="0" err="1" smtClean="0">
                <a:solidFill>
                  <a:schemeClr val="tx1"/>
                </a:solidFill>
              </a:rPr>
              <a:t>diberikan</a:t>
            </a:r>
            <a:r>
              <a:rPr lang="en-US" sz="3800" b="1" dirty="0" smtClean="0">
                <a:solidFill>
                  <a:schemeClr val="tx1"/>
                </a:solidFill>
              </a:rPr>
              <a:t> </a:t>
            </a:r>
            <a:r>
              <a:rPr lang="en-US" sz="3800" b="1" dirty="0" err="1" smtClean="0">
                <a:solidFill>
                  <a:schemeClr val="tx1"/>
                </a:solidFill>
              </a:rPr>
              <a:t>jika</a:t>
            </a:r>
            <a:r>
              <a:rPr lang="en-US" sz="3800" b="1" dirty="0" smtClean="0">
                <a:solidFill>
                  <a:schemeClr val="tx1"/>
                </a:solidFill>
              </a:rPr>
              <a:t> :</a:t>
            </a:r>
          </a:p>
          <a:p>
            <a:pPr lvl="0"/>
            <a:r>
              <a:rPr lang="en-US" b="1" dirty="0" err="1" smtClean="0">
                <a:solidFill>
                  <a:srgbClr val="0070C0"/>
                </a:solidFill>
              </a:rPr>
              <a:t>Laporan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keuangan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klien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tidak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menyajikan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secara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wajar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atas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posisi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keuangan</a:t>
            </a:r>
            <a:r>
              <a:rPr lang="en-US" b="1" dirty="0" smtClean="0">
                <a:solidFill>
                  <a:srgbClr val="0070C0"/>
                </a:solidFill>
              </a:rPr>
              <a:t>, </a:t>
            </a:r>
            <a:r>
              <a:rPr lang="en-US" b="1" dirty="0" err="1" smtClean="0">
                <a:solidFill>
                  <a:srgbClr val="0070C0"/>
                </a:solidFill>
              </a:rPr>
              <a:t>hasil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usaha</a:t>
            </a:r>
            <a:r>
              <a:rPr lang="en-US" b="1" dirty="0" smtClean="0">
                <a:solidFill>
                  <a:srgbClr val="0070C0"/>
                </a:solidFill>
              </a:rPr>
              <a:t>, </a:t>
            </a:r>
            <a:r>
              <a:rPr lang="en-US" b="1" dirty="0" err="1" smtClean="0">
                <a:solidFill>
                  <a:srgbClr val="0070C0"/>
                </a:solidFill>
              </a:rPr>
              <a:t>perubahan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laba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ditahan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dan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perubahan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psisi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keuangan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perusahaan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klien</a:t>
            </a:r>
            <a:r>
              <a:rPr lang="en-US" b="1" dirty="0" smtClean="0">
                <a:solidFill>
                  <a:srgbClr val="0070C0"/>
                </a:solidFill>
              </a:rPr>
              <a:t>.</a:t>
            </a:r>
          </a:p>
          <a:p>
            <a:pPr lvl="0"/>
            <a:r>
              <a:rPr lang="en-US" b="1" dirty="0" err="1" smtClean="0">
                <a:solidFill>
                  <a:srgbClr val="0070C0"/>
                </a:solidFill>
              </a:rPr>
              <a:t>Jika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perusahaan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memperoleh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pendapat</a:t>
            </a:r>
            <a:r>
              <a:rPr lang="en-US" b="1" dirty="0" smtClean="0">
                <a:solidFill>
                  <a:srgbClr val="0070C0"/>
                </a:solidFill>
              </a:rPr>
              <a:t> adverse, </a:t>
            </a:r>
            <a:r>
              <a:rPr lang="en-US" b="1" dirty="0" err="1" smtClean="0">
                <a:solidFill>
                  <a:srgbClr val="0070C0"/>
                </a:solidFill>
              </a:rPr>
              <a:t>maka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informasi</a:t>
            </a:r>
            <a:r>
              <a:rPr lang="en-US" b="1" dirty="0" smtClean="0">
                <a:solidFill>
                  <a:srgbClr val="0070C0"/>
                </a:solidFill>
              </a:rPr>
              <a:t> yang </a:t>
            </a:r>
            <a:r>
              <a:rPr lang="en-US" b="1" dirty="0" err="1" smtClean="0">
                <a:solidFill>
                  <a:srgbClr val="0070C0"/>
                </a:solidFill>
              </a:rPr>
              <a:t>disajikan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dalam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laporan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keuangan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sama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sekali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tidak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dapa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dipercaya</a:t>
            </a:r>
            <a:r>
              <a:rPr lang="en-US" b="1" dirty="0" smtClean="0">
                <a:solidFill>
                  <a:srgbClr val="0070C0"/>
                </a:solidFill>
              </a:rPr>
              <a:t>, </a:t>
            </a:r>
            <a:r>
              <a:rPr lang="en-US" b="1" dirty="0" err="1" smtClean="0">
                <a:solidFill>
                  <a:srgbClr val="0070C0"/>
                </a:solidFill>
              </a:rPr>
              <a:t>sehingga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tidak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dapat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dipakai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oleh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pemakai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laporan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keuangan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untuk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pengambilan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keputusan</a:t>
            </a:r>
            <a:r>
              <a:rPr lang="en-US" b="1" dirty="0" smtClean="0">
                <a:solidFill>
                  <a:srgbClr val="0070C0"/>
                </a:solidFill>
              </a:rPr>
              <a:t>.</a:t>
            </a:r>
          </a:p>
          <a:p>
            <a:endParaRPr lang="en-US" b="1" dirty="0" smtClean="0">
              <a:solidFill>
                <a:srgbClr val="0070C0"/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6096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wajar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43000"/>
            <a:ext cx="8686800" cy="4937125"/>
          </a:xfrm>
        </p:spPr>
        <p:txBody>
          <a:bodyPr>
            <a:normAutofit fontScale="40000" lnSpcReduction="20000"/>
          </a:bodyPr>
          <a:lstStyle/>
          <a:p>
            <a:pPr algn="ctr"/>
            <a:r>
              <a:rPr lang="en-US" sz="3700" b="1" dirty="0" err="1" smtClean="0"/>
              <a:t>Laporan</a:t>
            </a:r>
            <a:r>
              <a:rPr lang="en-US" sz="3700" b="1" dirty="0" smtClean="0"/>
              <a:t> Auditor </a:t>
            </a:r>
            <a:r>
              <a:rPr lang="en-US" sz="3700" b="1" dirty="0" err="1" smtClean="0"/>
              <a:t>Independen</a:t>
            </a:r>
            <a:r>
              <a:rPr lang="en-US" sz="3700" b="1" dirty="0" smtClean="0"/>
              <a:t> </a:t>
            </a:r>
          </a:p>
          <a:p>
            <a:pPr>
              <a:buNone/>
            </a:pPr>
            <a:endParaRPr lang="en-US" sz="3700" dirty="0" smtClean="0"/>
          </a:p>
          <a:p>
            <a:pPr>
              <a:buNone/>
            </a:pPr>
            <a:endParaRPr lang="en-US" sz="3700" dirty="0" smtClean="0"/>
          </a:p>
          <a:p>
            <a:pPr>
              <a:buNone/>
            </a:pPr>
            <a:r>
              <a:rPr lang="en-US" sz="3700" dirty="0" err="1" smtClean="0"/>
              <a:t>Pemegang</a:t>
            </a:r>
            <a:r>
              <a:rPr lang="en-US" sz="3700" dirty="0" smtClean="0"/>
              <a:t> </a:t>
            </a:r>
            <a:r>
              <a:rPr lang="en-US" sz="3700" dirty="0" err="1" smtClean="0"/>
              <a:t>Saham</a:t>
            </a:r>
            <a:r>
              <a:rPr lang="en-US" sz="3700" dirty="0" smtClean="0"/>
              <a:t> </a:t>
            </a:r>
          </a:p>
          <a:p>
            <a:pPr>
              <a:buNone/>
            </a:pPr>
            <a:r>
              <a:rPr lang="en-US" sz="3700" dirty="0" smtClean="0"/>
              <a:t>          </a:t>
            </a:r>
            <a:r>
              <a:rPr lang="en-US" sz="3700" dirty="0" err="1" smtClean="0"/>
              <a:t>Kami</a:t>
            </a:r>
            <a:r>
              <a:rPr lang="en-US" sz="3700" dirty="0" smtClean="0"/>
              <a:t> </a:t>
            </a:r>
            <a:r>
              <a:rPr lang="en-US" sz="3700" dirty="0" err="1" smtClean="0"/>
              <a:t>telah</a:t>
            </a:r>
            <a:r>
              <a:rPr lang="en-US" sz="3700" dirty="0" smtClean="0"/>
              <a:t> </a:t>
            </a:r>
            <a:r>
              <a:rPr lang="en-US" sz="3700" dirty="0" err="1" smtClean="0"/>
              <a:t>mengaudit</a:t>
            </a:r>
            <a:r>
              <a:rPr lang="en-US" sz="3700" dirty="0" smtClean="0"/>
              <a:t> </a:t>
            </a:r>
            <a:r>
              <a:rPr lang="en-US" sz="3700" dirty="0" err="1" smtClean="0"/>
              <a:t>neraca</a:t>
            </a:r>
            <a:r>
              <a:rPr lang="en-US" sz="3700" dirty="0" smtClean="0"/>
              <a:t> PT ABC </a:t>
            </a:r>
            <a:r>
              <a:rPr lang="en-US" sz="3700" dirty="0" err="1" smtClean="0"/>
              <a:t>tanggal</a:t>
            </a:r>
            <a:r>
              <a:rPr lang="en-US" sz="3700" dirty="0" smtClean="0"/>
              <a:t> 31 </a:t>
            </a:r>
            <a:r>
              <a:rPr lang="en-US" sz="3700" dirty="0" err="1" smtClean="0"/>
              <a:t>Desember</a:t>
            </a:r>
            <a:r>
              <a:rPr lang="en-US" sz="3700" dirty="0" smtClean="0"/>
              <a:t> 2012 </a:t>
            </a:r>
            <a:r>
              <a:rPr lang="en-US" sz="3700" dirty="0" err="1" smtClean="0"/>
              <a:t>serta</a:t>
            </a:r>
            <a:r>
              <a:rPr lang="en-US" sz="3700" dirty="0" smtClean="0"/>
              <a:t> </a:t>
            </a:r>
            <a:r>
              <a:rPr lang="en-US" sz="3700" dirty="0" err="1" smtClean="0"/>
              <a:t>laporan</a:t>
            </a:r>
            <a:r>
              <a:rPr lang="en-US" sz="3700" dirty="0" smtClean="0"/>
              <a:t> </a:t>
            </a:r>
            <a:r>
              <a:rPr lang="en-US" sz="3700" dirty="0" err="1" smtClean="0"/>
              <a:t>laba</a:t>
            </a:r>
            <a:r>
              <a:rPr lang="en-US" sz="3700" dirty="0" smtClean="0"/>
              <a:t> </a:t>
            </a:r>
            <a:r>
              <a:rPr lang="en-US" sz="3700" dirty="0" err="1" smtClean="0"/>
              <a:t>rugi</a:t>
            </a:r>
            <a:r>
              <a:rPr lang="en-US" sz="3700" dirty="0" smtClean="0"/>
              <a:t>, </a:t>
            </a:r>
            <a:r>
              <a:rPr lang="en-US" sz="3700" dirty="0" err="1" smtClean="0"/>
              <a:t>laporan</a:t>
            </a:r>
            <a:r>
              <a:rPr lang="en-US" sz="3700" dirty="0" smtClean="0"/>
              <a:t> </a:t>
            </a:r>
            <a:r>
              <a:rPr lang="en-US" sz="3700" dirty="0" err="1" smtClean="0"/>
              <a:t>perubahan</a:t>
            </a:r>
            <a:r>
              <a:rPr lang="en-US" sz="3700" dirty="0" smtClean="0"/>
              <a:t> </a:t>
            </a:r>
            <a:r>
              <a:rPr lang="en-US" sz="3700" dirty="0" err="1" smtClean="0"/>
              <a:t>ekuitas</a:t>
            </a:r>
            <a:r>
              <a:rPr lang="en-US" sz="3700" dirty="0" smtClean="0"/>
              <a:t>, </a:t>
            </a:r>
            <a:r>
              <a:rPr lang="en-US" sz="3700" dirty="0" err="1" smtClean="0"/>
              <a:t>dan</a:t>
            </a:r>
            <a:r>
              <a:rPr lang="en-US" sz="3700" dirty="0" smtClean="0"/>
              <a:t> </a:t>
            </a:r>
            <a:r>
              <a:rPr lang="en-US" sz="3700" dirty="0" err="1" smtClean="0"/>
              <a:t>laporan</a:t>
            </a:r>
            <a:r>
              <a:rPr lang="en-US" sz="3700" dirty="0" smtClean="0"/>
              <a:t> </a:t>
            </a:r>
            <a:r>
              <a:rPr lang="en-US" sz="3700" dirty="0" err="1" smtClean="0"/>
              <a:t>arus</a:t>
            </a:r>
            <a:r>
              <a:rPr lang="en-US" sz="3700" dirty="0" smtClean="0"/>
              <a:t> </a:t>
            </a:r>
            <a:r>
              <a:rPr lang="en-US" sz="3700" dirty="0" err="1" smtClean="0"/>
              <a:t>kas</a:t>
            </a:r>
            <a:r>
              <a:rPr lang="en-US" sz="3700" dirty="0" smtClean="0"/>
              <a:t>  </a:t>
            </a:r>
            <a:r>
              <a:rPr lang="en-US" sz="3700" dirty="0" err="1" smtClean="0"/>
              <a:t>untuk</a:t>
            </a:r>
            <a:r>
              <a:rPr lang="en-US" sz="3700" dirty="0" smtClean="0"/>
              <a:t> yang </a:t>
            </a:r>
            <a:r>
              <a:rPr lang="en-US" sz="3700" dirty="0" err="1" smtClean="0"/>
              <a:t>berakhir</a:t>
            </a:r>
            <a:r>
              <a:rPr lang="en-US" sz="3700" dirty="0" smtClean="0"/>
              <a:t> </a:t>
            </a:r>
            <a:r>
              <a:rPr lang="en-US" sz="3700" dirty="0" err="1" smtClean="0"/>
              <a:t>pada</a:t>
            </a:r>
            <a:r>
              <a:rPr lang="en-US" sz="3700" dirty="0" smtClean="0"/>
              <a:t> </a:t>
            </a:r>
            <a:r>
              <a:rPr lang="en-US" sz="3700" dirty="0" err="1" smtClean="0"/>
              <a:t>tanggal</a:t>
            </a:r>
            <a:r>
              <a:rPr lang="en-US" sz="3700" dirty="0" smtClean="0"/>
              <a:t> </a:t>
            </a:r>
            <a:r>
              <a:rPr lang="en-US" sz="3700" dirty="0" err="1" smtClean="0"/>
              <a:t>tersebut</a:t>
            </a:r>
            <a:r>
              <a:rPr lang="en-US" sz="3700" dirty="0" smtClean="0"/>
              <a:t>. </a:t>
            </a:r>
            <a:r>
              <a:rPr lang="en-US" sz="3700" dirty="0" err="1" smtClean="0"/>
              <a:t>Laporan</a:t>
            </a:r>
            <a:r>
              <a:rPr lang="en-US" sz="3700" dirty="0" smtClean="0"/>
              <a:t> </a:t>
            </a:r>
            <a:r>
              <a:rPr lang="en-US" sz="3700" dirty="0" err="1" smtClean="0"/>
              <a:t>keuangan</a:t>
            </a:r>
            <a:r>
              <a:rPr lang="en-US" sz="3700" dirty="0" smtClean="0"/>
              <a:t> </a:t>
            </a:r>
            <a:r>
              <a:rPr lang="en-US" sz="3700" dirty="0" err="1" smtClean="0"/>
              <a:t>adalah</a:t>
            </a:r>
            <a:r>
              <a:rPr lang="en-US" sz="3700" dirty="0" smtClean="0"/>
              <a:t> </a:t>
            </a:r>
            <a:r>
              <a:rPr lang="en-US" sz="3700" dirty="0" err="1" smtClean="0"/>
              <a:t>tanggungjawab</a:t>
            </a:r>
            <a:r>
              <a:rPr lang="en-US" sz="3700" dirty="0" smtClean="0"/>
              <a:t> </a:t>
            </a:r>
            <a:r>
              <a:rPr lang="en-US" sz="3700" dirty="0" err="1" smtClean="0"/>
              <a:t>manajemen</a:t>
            </a:r>
            <a:r>
              <a:rPr lang="en-US" sz="3700" dirty="0" smtClean="0"/>
              <a:t> </a:t>
            </a:r>
            <a:r>
              <a:rPr lang="en-US" sz="3700" dirty="0" err="1" smtClean="0"/>
              <a:t>perusahaan</a:t>
            </a:r>
            <a:r>
              <a:rPr lang="en-US" sz="3700" dirty="0" smtClean="0"/>
              <a:t>. </a:t>
            </a:r>
            <a:r>
              <a:rPr lang="en-US" sz="3700" dirty="0" err="1" smtClean="0"/>
              <a:t>Tanggungjawab</a:t>
            </a:r>
            <a:r>
              <a:rPr lang="en-US" sz="3700" dirty="0" smtClean="0"/>
              <a:t> </a:t>
            </a:r>
            <a:r>
              <a:rPr lang="en-US" sz="3700" dirty="0" err="1" smtClean="0"/>
              <a:t>kami</a:t>
            </a:r>
            <a:r>
              <a:rPr lang="en-US" sz="3700" dirty="0" smtClean="0"/>
              <a:t> </a:t>
            </a:r>
            <a:r>
              <a:rPr lang="en-US" sz="3700" dirty="0" err="1" smtClean="0"/>
              <a:t>terletak</a:t>
            </a:r>
            <a:r>
              <a:rPr lang="en-US" sz="3700" dirty="0" smtClean="0"/>
              <a:t> </a:t>
            </a:r>
            <a:r>
              <a:rPr lang="en-US" sz="3700" dirty="0" err="1" smtClean="0"/>
              <a:t>pada</a:t>
            </a:r>
            <a:r>
              <a:rPr lang="en-US" sz="3700" dirty="0" smtClean="0"/>
              <a:t> </a:t>
            </a:r>
            <a:r>
              <a:rPr lang="en-US" sz="3700" dirty="0" err="1" smtClean="0"/>
              <a:t>pernyataan</a:t>
            </a:r>
            <a:r>
              <a:rPr lang="en-US" sz="3700" dirty="0" smtClean="0"/>
              <a:t> </a:t>
            </a:r>
            <a:r>
              <a:rPr lang="en-US" sz="3700" dirty="0" err="1" smtClean="0"/>
              <a:t>pendapat</a:t>
            </a:r>
            <a:r>
              <a:rPr lang="en-US" sz="3700" dirty="0" smtClean="0"/>
              <a:t> </a:t>
            </a:r>
            <a:r>
              <a:rPr lang="en-US" sz="3700" dirty="0" err="1" smtClean="0"/>
              <a:t>atas</a:t>
            </a:r>
            <a:r>
              <a:rPr lang="en-US" sz="3700" dirty="0" smtClean="0"/>
              <a:t> </a:t>
            </a:r>
            <a:r>
              <a:rPr lang="en-US" sz="3700" dirty="0" err="1" smtClean="0"/>
              <a:t>laporan</a:t>
            </a:r>
            <a:r>
              <a:rPr lang="en-US" sz="3700" dirty="0" smtClean="0"/>
              <a:t> </a:t>
            </a:r>
            <a:r>
              <a:rPr lang="en-US" sz="3700" dirty="0" err="1" smtClean="0"/>
              <a:t>keuangan</a:t>
            </a:r>
            <a:r>
              <a:rPr lang="en-US" sz="3700" dirty="0" smtClean="0"/>
              <a:t> </a:t>
            </a:r>
            <a:r>
              <a:rPr lang="en-US" sz="3700" dirty="0" err="1" smtClean="0"/>
              <a:t>berdasarkan</a:t>
            </a:r>
            <a:r>
              <a:rPr lang="en-US" sz="3700" dirty="0" smtClean="0"/>
              <a:t> audit </a:t>
            </a:r>
            <a:r>
              <a:rPr lang="en-US" sz="3700" dirty="0" err="1" smtClean="0"/>
              <a:t>kami</a:t>
            </a:r>
            <a:r>
              <a:rPr lang="en-US" sz="3700" dirty="0" smtClean="0"/>
              <a:t> </a:t>
            </a:r>
          </a:p>
          <a:p>
            <a:pPr>
              <a:buNone/>
            </a:pPr>
            <a:endParaRPr lang="en-US" sz="3700" dirty="0" smtClean="0"/>
          </a:p>
          <a:p>
            <a:pPr>
              <a:buNone/>
            </a:pPr>
            <a:r>
              <a:rPr lang="en-US" sz="3700" dirty="0" smtClean="0"/>
              <a:t>         </a:t>
            </a:r>
            <a:r>
              <a:rPr lang="en-US" sz="3700" dirty="0" err="1" smtClean="0"/>
              <a:t>Kami</a:t>
            </a:r>
            <a:r>
              <a:rPr lang="en-US" sz="3700" dirty="0" smtClean="0"/>
              <a:t> </a:t>
            </a:r>
            <a:r>
              <a:rPr lang="en-US" sz="3700" dirty="0" err="1" smtClean="0"/>
              <a:t>melaksanakan</a:t>
            </a:r>
            <a:r>
              <a:rPr lang="en-US" sz="3700" dirty="0" smtClean="0"/>
              <a:t> audit </a:t>
            </a:r>
            <a:r>
              <a:rPr lang="en-US" sz="3700" dirty="0" err="1" smtClean="0"/>
              <a:t>berdasarkan</a:t>
            </a:r>
            <a:r>
              <a:rPr lang="en-US" sz="3700" dirty="0" smtClean="0"/>
              <a:t> </a:t>
            </a:r>
            <a:r>
              <a:rPr lang="en-US" sz="3700" dirty="0" err="1" smtClean="0"/>
              <a:t>standart</a:t>
            </a:r>
            <a:r>
              <a:rPr lang="en-US" sz="3700" dirty="0" smtClean="0"/>
              <a:t> audit yang </a:t>
            </a:r>
            <a:r>
              <a:rPr lang="en-US" sz="3700" dirty="0" err="1" smtClean="0"/>
              <a:t>ditetapkan</a:t>
            </a:r>
            <a:r>
              <a:rPr lang="en-US" sz="3700" dirty="0" smtClean="0"/>
              <a:t> </a:t>
            </a:r>
            <a:r>
              <a:rPr lang="en-US" sz="3700" dirty="0" err="1" smtClean="0"/>
              <a:t>Institut</a:t>
            </a:r>
            <a:r>
              <a:rPr lang="en-US" sz="3700" dirty="0" smtClean="0"/>
              <a:t> </a:t>
            </a:r>
            <a:r>
              <a:rPr lang="en-US" sz="3700" dirty="0" err="1" smtClean="0"/>
              <a:t>Akuntan</a:t>
            </a:r>
            <a:r>
              <a:rPr lang="en-US" sz="3700" dirty="0" smtClean="0"/>
              <a:t> </a:t>
            </a:r>
            <a:r>
              <a:rPr lang="en-US" sz="3700" dirty="0" err="1" smtClean="0"/>
              <a:t>Publik</a:t>
            </a:r>
            <a:r>
              <a:rPr lang="en-US" sz="3700" dirty="0" smtClean="0"/>
              <a:t> Indonesia. </a:t>
            </a:r>
            <a:r>
              <a:rPr lang="en-US" sz="3700" dirty="0" err="1" smtClean="0"/>
              <a:t>Standar</a:t>
            </a:r>
            <a:r>
              <a:rPr lang="en-US" sz="3700" dirty="0" smtClean="0"/>
              <a:t> </a:t>
            </a:r>
            <a:r>
              <a:rPr lang="en-US" sz="3700" dirty="0" err="1" smtClean="0"/>
              <a:t>tersebut</a:t>
            </a:r>
            <a:r>
              <a:rPr lang="en-US" sz="3700" dirty="0" smtClean="0"/>
              <a:t> </a:t>
            </a:r>
            <a:r>
              <a:rPr lang="en-US" sz="3700" dirty="0" err="1" smtClean="0"/>
              <a:t>mengharuskan</a:t>
            </a:r>
            <a:r>
              <a:rPr lang="en-US" sz="3700" dirty="0" smtClean="0"/>
              <a:t> </a:t>
            </a:r>
            <a:r>
              <a:rPr lang="en-US" sz="3700" dirty="0" err="1" smtClean="0"/>
              <a:t>kami</a:t>
            </a:r>
            <a:r>
              <a:rPr lang="en-US" sz="3700" dirty="0" smtClean="0"/>
              <a:t> </a:t>
            </a:r>
            <a:r>
              <a:rPr lang="en-US" sz="3700" dirty="0" err="1" smtClean="0"/>
              <a:t>merencanakan</a:t>
            </a:r>
            <a:r>
              <a:rPr lang="en-US" sz="3700" dirty="0" smtClean="0"/>
              <a:t> </a:t>
            </a:r>
            <a:r>
              <a:rPr lang="en-US" sz="3700" dirty="0" err="1" smtClean="0"/>
              <a:t>danmelaksanakan</a:t>
            </a:r>
            <a:r>
              <a:rPr lang="en-US" sz="3700" dirty="0" smtClean="0"/>
              <a:t> audit agar </a:t>
            </a:r>
            <a:r>
              <a:rPr lang="en-US" sz="3700" dirty="0" err="1" smtClean="0"/>
              <a:t>kami</a:t>
            </a:r>
            <a:r>
              <a:rPr lang="en-US" sz="3700" dirty="0" smtClean="0"/>
              <a:t> </a:t>
            </a:r>
            <a:r>
              <a:rPr lang="en-US" sz="3700" dirty="0" err="1" smtClean="0"/>
              <a:t>memperoleh</a:t>
            </a:r>
            <a:r>
              <a:rPr lang="en-US" sz="3700" dirty="0" smtClean="0"/>
              <a:t> </a:t>
            </a:r>
            <a:r>
              <a:rPr lang="en-US" sz="3700" dirty="0" err="1" smtClean="0"/>
              <a:t>keyakinan</a:t>
            </a:r>
            <a:r>
              <a:rPr lang="en-US" sz="3700" dirty="0" smtClean="0"/>
              <a:t> </a:t>
            </a:r>
            <a:r>
              <a:rPr lang="en-US" sz="3700" dirty="0" err="1" smtClean="0"/>
              <a:t>memadai</a:t>
            </a:r>
            <a:r>
              <a:rPr lang="en-US" sz="3700" dirty="0" smtClean="0"/>
              <a:t> </a:t>
            </a:r>
            <a:r>
              <a:rPr lang="en-US" sz="3700" dirty="0" err="1" smtClean="0"/>
              <a:t>bahwa</a:t>
            </a:r>
            <a:r>
              <a:rPr lang="en-US" sz="3700" dirty="0" smtClean="0"/>
              <a:t> </a:t>
            </a:r>
            <a:r>
              <a:rPr lang="en-US" sz="3700" dirty="0" err="1" smtClean="0"/>
              <a:t>laporan</a:t>
            </a:r>
            <a:r>
              <a:rPr lang="en-US" sz="3700" dirty="0" smtClean="0"/>
              <a:t> </a:t>
            </a:r>
            <a:r>
              <a:rPr lang="en-US" sz="3700" dirty="0" err="1" smtClean="0"/>
              <a:t>keuangan</a:t>
            </a:r>
            <a:r>
              <a:rPr lang="en-US" sz="3700" dirty="0" smtClean="0"/>
              <a:t> </a:t>
            </a:r>
            <a:r>
              <a:rPr lang="en-US" sz="3700" dirty="0" err="1" smtClean="0"/>
              <a:t>bebas</a:t>
            </a:r>
            <a:r>
              <a:rPr lang="en-US" sz="3700" dirty="0" smtClean="0"/>
              <a:t> </a:t>
            </a:r>
            <a:r>
              <a:rPr lang="en-US" sz="3700" dirty="0" err="1" smtClean="0"/>
              <a:t>dari</a:t>
            </a:r>
            <a:r>
              <a:rPr lang="en-US" sz="3700" dirty="0" smtClean="0"/>
              <a:t> </a:t>
            </a:r>
            <a:r>
              <a:rPr lang="en-US" sz="3700" dirty="0" err="1" smtClean="0"/>
              <a:t>salah</a:t>
            </a:r>
            <a:r>
              <a:rPr lang="en-US" sz="3700" dirty="0" smtClean="0"/>
              <a:t> </a:t>
            </a:r>
            <a:r>
              <a:rPr lang="en-US" sz="3700" dirty="0" err="1" smtClean="0"/>
              <a:t>saji</a:t>
            </a:r>
            <a:r>
              <a:rPr lang="en-US" sz="3700" dirty="0" smtClean="0"/>
              <a:t> material . </a:t>
            </a:r>
            <a:r>
              <a:rPr lang="en-US" sz="3700" dirty="0" err="1" smtClean="0"/>
              <a:t>Suatu</a:t>
            </a:r>
            <a:r>
              <a:rPr lang="en-US" sz="3700" dirty="0" smtClean="0"/>
              <a:t> audit </a:t>
            </a:r>
            <a:r>
              <a:rPr lang="en-US" sz="3700" dirty="0" err="1" smtClean="0"/>
              <a:t>meliputi</a:t>
            </a:r>
            <a:r>
              <a:rPr lang="en-US" sz="3700" dirty="0" smtClean="0"/>
              <a:t> </a:t>
            </a:r>
            <a:r>
              <a:rPr lang="en-US" sz="3700" dirty="0" err="1" smtClean="0"/>
              <a:t>pemeriksaan</a:t>
            </a:r>
            <a:r>
              <a:rPr lang="en-US" sz="3700" dirty="0" smtClean="0"/>
              <a:t>, </a:t>
            </a:r>
            <a:r>
              <a:rPr lang="en-US" sz="3700" dirty="0" err="1" smtClean="0"/>
              <a:t>atas</a:t>
            </a:r>
            <a:r>
              <a:rPr lang="en-US" sz="3700" dirty="0" smtClean="0"/>
              <a:t> </a:t>
            </a:r>
            <a:r>
              <a:rPr lang="en-US" sz="3700" dirty="0" err="1" smtClean="0"/>
              <a:t>dasar</a:t>
            </a:r>
            <a:r>
              <a:rPr lang="en-US" sz="3700" dirty="0" smtClean="0"/>
              <a:t> </a:t>
            </a:r>
            <a:r>
              <a:rPr lang="en-US" sz="3700" dirty="0" err="1" smtClean="0"/>
              <a:t>pengujian</a:t>
            </a:r>
            <a:r>
              <a:rPr lang="en-US" sz="3700" dirty="0" smtClean="0"/>
              <a:t>, </a:t>
            </a:r>
            <a:r>
              <a:rPr lang="en-US" sz="3700" dirty="0" err="1" smtClean="0"/>
              <a:t>bukti-bukti</a:t>
            </a:r>
            <a:r>
              <a:rPr lang="en-US" sz="3700" dirty="0" smtClean="0"/>
              <a:t> yang </a:t>
            </a:r>
            <a:r>
              <a:rPr lang="en-US" sz="3700" dirty="0" err="1" smtClean="0"/>
              <a:t>mendukung</a:t>
            </a:r>
            <a:r>
              <a:rPr lang="en-US" sz="3700" dirty="0" smtClean="0"/>
              <a:t> </a:t>
            </a:r>
            <a:r>
              <a:rPr lang="en-US" sz="3700" dirty="0" err="1" smtClean="0"/>
              <a:t>jumlah-jumlah</a:t>
            </a:r>
            <a:r>
              <a:rPr lang="en-US" sz="3700" dirty="0" smtClean="0"/>
              <a:t> </a:t>
            </a:r>
            <a:r>
              <a:rPr lang="en-US" sz="3700" dirty="0" err="1" smtClean="0"/>
              <a:t>dan</a:t>
            </a:r>
            <a:r>
              <a:rPr lang="en-US" sz="3700" dirty="0" smtClean="0"/>
              <a:t> </a:t>
            </a:r>
            <a:r>
              <a:rPr lang="en-US" sz="3700" dirty="0" err="1" smtClean="0"/>
              <a:t>pengungkapan</a:t>
            </a:r>
            <a:r>
              <a:rPr lang="en-US" sz="3700" dirty="0" smtClean="0"/>
              <a:t> </a:t>
            </a:r>
            <a:r>
              <a:rPr lang="en-US" sz="3700" dirty="0" err="1" smtClean="0"/>
              <a:t>dalam</a:t>
            </a:r>
            <a:r>
              <a:rPr lang="en-US" sz="3700" dirty="0" smtClean="0"/>
              <a:t> </a:t>
            </a:r>
            <a:r>
              <a:rPr lang="en-US" sz="3700" dirty="0" err="1" smtClean="0"/>
              <a:t>laporan</a:t>
            </a:r>
            <a:r>
              <a:rPr lang="en-US" sz="3700" dirty="0" smtClean="0"/>
              <a:t> </a:t>
            </a:r>
            <a:r>
              <a:rPr lang="en-US" sz="3700" dirty="0" err="1" smtClean="0"/>
              <a:t>keuangan</a:t>
            </a:r>
            <a:r>
              <a:rPr lang="en-US" sz="3700" dirty="0" smtClean="0"/>
              <a:t> . Audit </a:t>
            </a:r>
            <a:r>
              <a:rPr lang="en-US" sz="3700" dirty="0" err="1" smtClean="0"/>
              <a:t>juga</a:t>
            </a:r>
            <a:r>
              <a:rPr lang="en-US" sz="3700" dirty="0" smtClean="0"/>
              <a:t> </a:t>
            </a:r>
            <a:r>
              <a:rPr lang="en-US" sz="3700" dirty="0" err="1" smtClean="0"/>
              <a:t>meliputi</a:t>
            </a:r>
            <a:r>
              <a:rPr lang="en-US" sz="3700" dirty="0" smtClean="0"/>
              <a:t> </a:t>
            </a:r>
            <a:r>
              <a:rPr lang="en-US" sz="3700" dirty="0" err="1" smtClean="0"/>
              <a:t>penilaian</a:t>
            </a:r>
            <a:r>
              <a:rPr lang="en-US" sz="3700" dirty="0" smtClean="0"/>
              <a:t> </a:t>
            </a:r>
            <a:r>
              <a:rPr lang="en-US" sz="3700" dirty="0" err="1" smtClean="0"/>
              <a:t>atas</a:t>
            </a:r>
            <a:r>
              <a:rPr lang="en-US" sz="3700" dirty="0" smtClean="0"/>
              <a:t> </a:t>
            </a:r>
            <a:r>
              <a:rPr lang="en-US" sz="3700" dirty="0" err="1" smtClean="0"/>
              <a:t>prinsip</a:t>
            </a:r>
            <a:r>
              <a:rPr lang="en-US" sz="3700" dirty="0" smtClean="0"/>
              <a:t> </a:t>
            </a:r>
            <a:r>
              <a:rPr lang="en-US" sz="3700" dirty="0" err="1" smtClean="0"/>
              <a:t>akuntansi</a:t>
            </a:r>
            <a:r>
              <a:rPr lang="en-US" sz="3700" dirty="0" smtClean="0"/>
              <a:t> yang </a:t>
            </a:r>
            <a:r>
              <a:rPr lang="en-US" sz="3700" dirty="0" err="1" smtClean="0"/>
              <a:t>digunakan</a:t>
            </a:r>
            <a:r>
              <a:rPr lang="en-US" sz="3700" dirty="0" smtClean="0"/>
              <a:t>  </a:t>
            </a:r>
            <a:r>
              <a:rPr lang="en-US" sz="3700" dirty="0" err="1" smtClean="0"/>
              <a:t>dan</a:t>
            </a:r>
            <a:r>
              <a:rPr lang="en-US" sz="3700" dirty="0" smtClean="0"/>
              <a:t> </a:t>
            </a:r>
            <a:r>
              <a:rPr lang="en-US" sz="3700" dirty="0" err="1" smtClean="0"/>
              <a:t>estimasi</a:t>
            </a:r>
            <a:r>
              <a:rPr lang="en-US" sz="3700" dirty="0" smtClean="0"/>
              <a:t> </a:t>
            </a:r>
            <a:r>
              <a:rPr lang="en-US" sz="3700" dirty="0" err="1" smtClean="0"/>
              <a:t>signifikan</a:t>
            </a:r>
            <a:r>
              <a:rPr lang="en-US" sz="3700" dirty="0" smtClean="0"/>
              <a:t>  yang </a:t>
            </a:r>
            <a:r>
              <a:rPr lang="en-US" sz="3700" dirty="0" err="1" smtClean="0"/>
              <a:t>dibuat</a:t>
            </a:r>
            <a:r>
              <a:rPr lang="en-US" sz="3700" dirty="0" smtClean="0"/>
              <a:t> </a:t>
            </a:r>
            <a:r>
              <a:rPr lang="en-US" sz="3700" dirty="0" err="1" smtClean="0"/>
              <a:t>oleh</a:t>
            </a:r>
            <a:r>
              <a:rPr lang="en-US" sz="3700" dirty="0" smtClean="0"/>
              <a:t> </a:t>
            </a:r>
            <a:r>
              <a:rPr lang="en-US" sz="3700" dirty="0" err="1" smtClean="0"/>
              <a:t>manajemen</a:t>
            </a:r>
            <a:r>
              <a:rPr lang="en-US" sz="3700" dirty="0" smtClean="0"/>
              <a:t>, </a:t>
            </a:r>
            <a:r>
              <a:rPr lang="en-US" sz="3700" dirty="0" err="1" smtClean="0"/>
              <a:t>serta</a:t>
            </a:r>
            <a:r>
              <a:rPr lang="en-US" sz="3700" dirty="0" smtClean="0"/>
              <a:t> </a:t>
            </a:r>
            <a:r>
              <a:rPr lang="en-US" sz="3700" dirty="0" err="1" smtClean="0"/>
              <a:t>penilaian</a:t>
            </a:r>
            <a:r>
              <a:rPr lang="en-US" sz="3700" dirty="0" smtClean="0"/>
              <a:t> </a:t>
            </a:r>
            <a:r>
              <a:rPr lang="en-US" sz="3700" dirty="0" err="1" smtClean="0"/>
              <a:t>terhadap</a:t>
            </a:r>
            <a:r>
              <a:rPr lang="en-US" sz="3700" dirty="0" smtClean="0"/>
              <a:t> </a:t>
            </a:r>
            <a:r>
              <a:rPr lang="en-US" sz="3700" dirty="0" err="1" smtClean="0"/>
              <a:t>penyajian</a:t>
            </a:r>
            <a:r>
              <a:rPr lang="en-US" sz="3700" dirty="0" smtClean="0"/>
              <a:t> </a:t>
            </a:r>
            <a:r>
              <a:rPr lang="en-US" sz="3700" dirty="0" err="1" smtClean="0"/>
              <a:t>laporangn</a:t>
            </a:r>
            <a:r>
              <a:rPr lang="en-US" sz="3700" dirty="0" smtClean="0"/>
              <a:t> </a:t>
            </a:r>
            <a:r>
              <a:rPr lang="en-US" sz="3700" dirty="0" err="1" smtClean="0"/>
              <a:t>keuangan</a:t>
            </a:r>
            <a:r>
              <a:rPr lang="en-US" sz="3700" dirty="0" smtClean="0"/>
              <a:t> </a:t>
            </a:r>
            <a:r>
              <a:rPr lang="en-US" sz="3700" dirty="0" err="1" smtClean="0"/>
              <a:t>secara</a:t>
            </a:r>
            <a:r>
              <a:rPr lang="en-US" sz="3700" dirty="0" smtClean="0"/>
              <a:t> </a:t>
            </a:r>
            <a:r>
              <a:rPr lang="en-US" sz="3700" dirty="0" err="1" smtClean="0"/>
              <a:t>keseluruhan</a:t>
            </a:r>
            <a:r>
              <a:rPr lang="en-US" sz="3700" dirty="0" smtClean="0"/>
              <a:t>. </a:t>
            </a:r>
            <a:r>
              <a:rPr lang="en-US" sz="3700" dirty="0" err="1" smtClean="0"/>
              <a:t>Kami</a:t>
            </a:r>
            <a:r>
              <a:rPr lang="en-US" sz="3700" dirty="0" smtClean="0"/>
              <a:t> </a:t>
            </a:r>
            <a:r>
              <a:rPr lang="en-US" sz="3700" dirty="0" err="1" smtClean="0"/>
              <a:t>yakin</a:t>
            </a:r>
            <a:r>
              <a:rPr lang="en-US" sz="3700" dirty="0" smtClean="0"/>
              <a:t> </a:t>
            </a:r>
            <a:r>
              <a:rPr lang="en-US" sz="3700" dirty="0" err="1" smtClean="0"/>
              <a:t>bahwa</a:t>
            </a:r>
            <a:r>
              <a:rPr lang="en-US" sz="3700" dirty="0" smtClean="0"/>
              <a:t> audit </a:t>
            </a:r>
            <a:r>
              <a:rPr lang="en-US" sz="3700" dirty="0" err="1" smtClean="0"/>
              <a:t>kami</a:t>
            </a:r>
            <a:r>
              <a:rPr lang="en-US" sz="3700" dirty="0" smtClean="0"/>
              <a:t> </a:t>
            </a:r>
            <a:r>
              <a:rPr lang="en-US" sz="3700" dirty="0" err="1" smtClean="0"/>
              <a:t>memberikan</a:t>
            </a:r>
            <a:r>
              <a:rPr lang="en-US" sz="3700" dirty="0" smtClean="0"/>
              <a:t> </a:t>
            </a:r>
            <a:r>
              <a:rPr lang="en-US" sz="3700" dirty="0" err="1" smtClean="0"/>
              <a:t>dasar</a:t>
            </a:r>
            <a:r>
              <a:rPr lang="en-US" sz="3700" dirty="0" smtClean="0"/>
              <a:t> </a:t>
            </a:r>
            <a:r>
              <a:rPr lang="en-US" sz="3700" dirty="0" err="1" smtClean="0"/>
              <a:t>memadai</a:t>
            </a:r>
            <a:r>
              <a:rPr lang="en-US" sz="3700" dirty="0" smtClean="0"/>
              <a:t> </a:t>
            </a:r>
            <a:r>
              <a:rPr lang="en-US" sz="3700" dirty="0" err="1" smtClean="0"/>
              <a:t>untuk</a:t>
            </a:r>
            <a:r>
              <a:rPr lang="en-US" sz="3700" dirty="0" smtClean="0"/>
              <a:t> </a:t>
            </a:r>
            <a:r>
              <a:rPr lang="en-US" sz="3700" dirty="0" err="1" smtClean="0"/>
              <a:t>menyatakan</a:t>
            </a:r>
            <a:r>
              <a:rPr lang="en-US" sz="3700" dirty="0" smtClean="0"/>
              <a:t> </a:t>
            </a:r>
            <a:r>
              <a:rPr lang="en-US" sz="3700" dirty="0" err="1" smtClean="0"/>
              <a:t>pendapan</a:t>
            </a:r>
            <a:r>
              <a:rPr lang="en-US" sz="3700" dirty="0" smtClean="0"/>
              <a:t> </a:t>
            </a:r>
          </a:p>
          <a:p>
            <a:pPr>
              <a:buNone/>
            </a:pPr>
            <a:endParaRPr lang="en-US" sz="3700" dirty="0" smtClean="0"/>
          </a:p>
          <a:p>
            <a:pPr>
              <a:buNone/>
            </a:pPr>
            <a:r>
              <a:rPr lang="en-US" sz="3700" dirty="0" smtClean="0"/>
              <a:t>       </a:t>
            </a:r>
            <a:r>
              <a:rPr lang="en-US" sz="3700" dirty="0" err="1" smtClean="0"/>
              <a:t>Sebagaimana</a:t>
            </a:r>
            <a:r>
              <a:rPr lang="en-US" sz="3700" dirty="0" smtClean="0"/>
              <a:t> </a:t>
            </a:r>
            <a:r>
              <a:rPr lang="en-US" sz="3700" dirty="0" err="1" smtClean="0"/>
              <a:t>telah</a:t>
            </a:r>
            <a:r>
              <a:rPr lang="en-US" sz="3700" dirty="0" smtClean="0"/>
              <a:t> </a:t>
            </a:r>
            <a:r>
              <a:rPr lang="en-US" sz="3700" dirty="0" err="1" smtClean="0"/>
              <a:t>dijelaskan</a:t>
            </a:r>
            <a:r>
              <a:rPr lang="en-US" sz="3700" dirty="0" smtClean="0"/>
              <a:t> </a:t>
            </a:r>
            <a:r>
              <a:rPr lang="en-US" sz="3700" dirty="0" err="1" smtClean="0"/>
              <a:t>dalam</a:t>
            </a:r>
            <a:r>
              <a:rPr lang="en-US" sz="3700" dirty="0" smtClean="0"/>
              <a:t> </a:t>
            </a:r>
            <a:r>
              <a:rPr lang="en-US" sz="3700" dirty="0" err="1" smtClean="0"/>
              <a:t>catatan</a:t>
            </a:r>
            <a:r>
              <a:rPr lang="en-US" sz="3700" dirty="0" smtClean="0"/>
              <a:t> …. </a:t>
            </a:r>
            <a:r>
              <a:rPr lang="en-US" sz="3700" dirty="0" err="1" smtClean="0"/>
              <a:t>Atas</a:t>
            </a:r>
            <a:r>
              <a:rPr lang="en-US" sz="3700" dirty="0" smtClean="0"/>
              <a:t> </a:t>
            </a:r>
            <a:r>
              <a:rPr lang="en-US" sz="3700" dirty="0" err="1" smtClean="0"/>
              <a:t>laporan</a:t>
            </a:r>
            <a:r>
              <a:rPr lang="en-US" sz="3700" dirty="0" smtClean="0"/>
              <a:t> </a:t>
            </a:r>
            <a:r>
              <a:rPr lang="en-US" sz="3700" dirty="0" err="1" smtClean="0"/>
              <a:t>keuangan</a:t>
            </a:r>
            <a:r>
              <a:rPr lang="en-US" sz="3700" dirty="0" smtClean="0"/>
              <a:t>, </a:t>
            </a:r>
            <a:r>
              <a:rPr lang="en-US" sz="3700" dirty="0" err="1" smtClean="0"/>
              <a:t>perusahaan</a:t>
            </a:r>
            <a:r>
              <a:rPr lang="en-US" sz="3700" dirty="0" smtClean="0"/>
              <a:t> </a:t>
            </a:r>
            <a:r>
              <a:rPr lang="en-US" sz="3700" dirty="0" err="1" smtClean="0"/>
              <a:t>mencamtum</a:t>
            </a:r>
            <a:r>
              <a:rPr lang="en-US" sz="3700" dirty="0" smtClean="0"/>
              <a:t> </a:t>
            </a:r>
            <a:r>
              <a:rPr lang="en-US" sz="3700" dirty="0" err="1" smtClean="0"/>
              <a:t>kan</a:t>
            </a:r>
            <a:r>
              <a:rPr lang="en-US" sz="3700" dirty="0" smtClean="0"/>
              <a:t> </a:t>
            </a:r>
            <a:r>
              <a:rPr lang="en-US" sz="3700" dirty="0" err="1" smtClean="0"/>
              <a:t>aset</a:t>
            </a:r>
            <a:r>
              <a:rPr lang="en-US" sz="3700" dirty="0" smtClean="0"/>
              <a:t> </a:t>
            </a:r>
            <a:r>
              <a:rPr lang="en-US" sz="3700" dirty="0" err="1" smtClean="0"/>
              <a:t>tetap</a:t>
            </a:r>
            <a:r>
              <a:rPr lang="en-US" sz="3700" dirty="0" smtClean="0"/>
              <a:t> </a:t>
            </a:r>
            <a:r>
              <a:rPr lang="en-US" sz="3700" dirty="0" err="1" smtClean="0"/>
              <a:t>pada</a:t>
            </a:r>
            <a:r>
              <a:rPr lang="en-US" sz="3700" dirty="0" smtClean="0"/>
              <a:t> </a:t>
            </a:r>
            <a:r>
              <a:rPr lang="en-US" sz="3700" dirty="0" err="1" smtClean="0"/>
              <a:t>nilai</a:t>
            </a:r>
            <a:r>
              <a:rPr lang="en-US" sz="3700" dirty="0" smtClean="0"/>
              <a:t> appraisal, </a:t>
            </a:r>
            <a:r>
              <a:rPr lang="en-US" sz="3700" dirty="0" err="1" smtClean="0"/>
              <a:t>dan</a:t>
            </a:r>
            <a:r>
              <a:rPr lang="en-US" sz="3700" dirty="0" smtClean="0"/>
              <a:t> </a:t>
            </a:r>
            <a:r>
              <a:rPr lang="en-US" sz="3700" dirty="0" err="1" smtClean="0"/>
              <a:t>menghitung</a:t>
            </a:r>
            <a:r>
              <a:rPr lang="en-US" sz="3700" dirty="0" smtClean="0"/>
              <a:t> </a:t>
            </a:r>
            <a:r>
              <a:rPr lang="en-US" sz="3700" dirty="0" err="1" smtClean="0"/>
              <a:t>depresiasinya</a:t>
            </a:r>
            <a:r>
              <a:rPr lang="en-US" sz="3700" dirty="0" smtClean="0"/>
              <a:t> </a:t>
            </a:r>
            <a:r>
              <a:rPr lang="en-US" sz="3700" dirty="0" err="1" smtClean="0"/>
              <a:t>berdarkan</a:t>
            </a:r>
            <a:r>
              <a:rPr lang="en-US" sz="3700" dirty="0" smtClean="0"/>
              <a:t> </a:t>
            </a:r>
            <a:r>
              <a:rPr lang="en-US" sz="3700" dirty="0" err="1" smtClean="0"/>
              <a:t>nilai</a:t>
            </a:r>
            <a:r>
              <a:rPr lang="en-US" sz="3700" dirty="0" smtClean="0"/>
              <a:t> </a:t>
            </a:r>
            <a:r>
              <a:rPr lang="en-US" sz="3700" dirty="0" err="1" smtClean="0"/>
              <a:t>tersebut</a:t>
            </a:r>
            <a:r>
              <a:rPr lang="en-US" sz="3700" dirty="0" smtClean="0"/>
              <a:t>. SAK </a:t>
            </a:r>
            <a:r>
              <a:rPr lang="en-US" sz="3700" dirty="0" err="1" smtClean="0"/>
              <a:t>di</a:t>
            </a:r>
            <a:r>
              <a:rPr lang="en-US" sz="3700" dirty="0" smtClean="0"/>
              <a:t> Indonesia </a:t>
            </a:r>
            <a:r>
              <a:rPr lang="en-US" sz="3700" dirty="0" err="1" smtClean="0"/>
              <a:t>mengharuskan</a:t>
            </a:r>
            <a:r>
              <a:rPr lang="en-US" sz="3700" dirty="0" smtClean="0"/>
              <a:t> AT </a:t>
            </a:r>
            <a:r>
              <a:rPr lang="en-US" sz="3700" dirty="0" err="1" smtClean="0"/>
              <a:t>disajikan</a:t>
            </a:r>
            <a:r>
              <a:rPr lang="en-US" sz="3700" dirty="0" smtClean="0"/>
              <a:t> </a:t>
            </a:r>
            <a:r>
              <a:rPr lang="en-US" sz="3700" dirty="0" err="1" smtClean="0"/>
              <a:t>pada</a:t>
            </a:r>
            <a:r>
              <a:rPr lang="en-US" sz="3700" dirty="0" smtClean="0"/>
              <a:t> </a:t>
            </a:r>
            <a:r>
              <a:rPr lang="en-US" sz="3700" dirty="0" err="1" smtClean="0"/>
              <a:t>jumlah</a:t>
            </a:r>
            <a:r>
              <a:rPr lang="en-US" sz="3700" dirty="0" smtClean="0"/>
              <a:t> yang </a:t>
            </a:r>
            <a:r>
              <a:rPr lang="en-US" sz="3700" dirty="0" err="1" smtClean="0"/>
              <a:t>tidak</a:t>
            </a:r>
            <a:r>
              <a:rPr lang="en-US" sz="3700" dirty="0" smtClean="0"/>
              <a:t> </a:t>
            </a:r>
            <a:r>
              <a:rPr lang="en-US" sz="3700" dirty="0" err="1" smtClean="0"/>
              <a:t>melebihi</a:t>
            </a:r>
            <a:r>
              <a:rPr lang="en-US" sz="3700" dirty="0" smtClean="0"/>
              <a:t> </a:t>
            </a:r>
            <a:r>
              <a:rPr lang="en-US" sz="3700" dirty="0" err="1" smtClean="0"/>
              <a:t>biaya</a:t>
            </a:r>
            <a:r>
              <a:rPr lang="en-US" sz="3700" dirty="0" smtClean="0"/>
              <a:t> </a:t>
            </a:r>
            <a:r>
              <a:rPr lang="en-US" sz="3700" dirty="0" err="1" smtClean="0"/>
              <a:t>perolehannya</a:t>
            </a:r>
            <a:r>
              <a:rPr lang="en-US" sz="3700" dirty="0" smtClean="0"/>
              <a:t>, </a:t>
            </a:r>
            <a:r>
              <a:rPr lang="en-US" sz="3700" dirty="0" err="1" smtClean="0"/>
              <a:t>dikurangan</a:t>
            </a:r>
            <a:r>
              <a:rPr lang="en-US" sz="3700" dirty="0" smtClean="0"/>
              <a:t> </a:t>
            </a:r>
            <a:r>
              <a:rPr lang="en-US" sz="3700" dirty="0" err="1" smtClean="0"/>
              <a:t>dengan</a:t>
            </a:r>
            <a:r>
              <a:rPr lang="en-US" sz="3700" dirty="0" smtClean="0"/>
              <a:t> </a:t>
            </a:r>
            <a:r>
              <a:rPr lang="en-US" sz="3700" dirty="0" err="1" smtClean="0"/>
              <a:t>depresiasi</a:t>
            </a:r>
            <a:r>
              <a:rPr lang="en-US" sz="3700" dirty="0" smtClean="0"/>
              <a:t> yang </a:t>
            </a:r>
            <a:r>
              <a:rPr lang="en-US" sz="3700" dirty="0" err="1" smtClean="0"/>
              <a:t>dihitung</a:t>
            </a:r>
            <a:r>
              <a:rPr lang="en-US" sz="3700" dirty="0" smtClean="0"/>
              <a:t> </a:t>
            </a:r>
            <a:r>
              <a:rPr lang="en-US" sz="3700" dirty="0" err="1" smtClean="0"/>
              <a:t>berdasarkan</a:t>
            </a:r>
            <a:r>
              <a:rPr lang="en-US" sz="3700" dirty="0" smtClean="0"/>
              <a:t> </a:t>
            </a:r>
            <a:r>
              <a:rPr lang="en-US" sz="3700" dirty="0" err="1" smtClean="0"/>
              <a:t>biaya</a:t>
            </a:r>
            <a:r>
              <a:rPr lang="en-US" sz="3700" dirty="0" smtClean="0"/>
              <a:t> </a:t>
            </a:r>
            <a:r>
              <a:rPr lang="en-US" sz="3700" dirty="0" err="1" smtClean="0"/>
              <a:t>perolehan</a:t>
            </a:r>
            <a:r>
              <a:rPr lang="en-US" sz="3700" dirty="0" smtClean="0"/>
              <a:t> </a:t>
            </a:r>
            <a:r>
              <a:rPr lang="en-US" sz="3700" dirty="0" err="1" smtClean="0"/>
              <a:t>tersebut</a:t>
            </a:r>
            <a:endParaRPr lang="en-US" sz="3700" dirty="0" smtClean="0"/>
          </a:p>
          <a:p>
            <a:pPr>
              <a:buNone/>
            </a:pPr>
            <a:endParaRPr lang="en-US" sz="3700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6096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wajar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43000"/>
            <a:ext cx="8686800" cy="4937125"/>
          </a:xfrm>
        </p:spPr>
        <p:txBody>
          <a:bodyPr>
            <a:normAutofit fontScale="47500" lnSpcReduction="20000"/>
          </a:bodyPr>
          <a:lstStyle/>
          <a:p>
            <a:pPr algn="ctr"/>
            <a:r>
              <a:rPr lang="en-US" sz="3700" b="1" dirty="0" err="1" smtClean="0"/>
              <a:t>Laporan</a:t>
            </a:r>
            <a:r>
              <a:rPr lang="en-US" sz="3700" b="1" dirty="0" smtClean="0"/>
              <a:t> Auditor </a:t>
            </a:r>
            <a:r>
              <a:rPr lang="en-US" sz="3700" b="1" dirty="0" err="1" smtClean="0"/>
              <a:t>Independen</a:t>
            </a:r>
            <a:r>
              <a:rPr lang="en-US" sz="3700" b="1" dirty="0" smtClean="0"/>
              <a:t>  </a:t>
            </a:r>
          </a:p>
          <a:p>
            <a:pPr algn="ctr"/>
            <a:r>
              <a:rPr lang="en-US" sz="3700" b="1" dirty="0" err="1" smtClean="0"/>
              <a:t>Lanjutan</a:t>
            </a:r>
            <a:r>
              <a:rPr lang="en-US" sz="3700" b="1" dirty="0" smtClean="0"/>
              <a:t> ………………..</a:t>
            </a:r>
          </a:p>
          <a:p>
            <a:pPr>
              <a:buNone/>
            </a:pPr>
            <a:endParaRPr lang="en-US" sz="3700" dirty="0" smtClean="0"/>
          </a:p>
          <a:p>
            <a:pPr>
              <a:buNone/>
            </a:pPr>
            <a:r>
              <a:rPr lang="en-US" sz="3700" dirty="0" smtClean="0"/>
              <a:t>      </a:t>
            </a:r>
            <a:r>
              <a:rPr lang="en-US" sz="3700" dirty="0" err="1" smtClean="0"/>
              <a:t>Karena</a:t>
            </a:r>
            <a:r>
              <a:rPr lang="en-US" sz="3700" dirty="0" smtClean="0"/>
              <a:t> </a:t>
            </a:r>
            <a:r>
              <a:rPr lang="en-US" sz="3700" dirty="0" err="1" smtClean="0"/>
              <a:t>penyimpangan</a:t>
            </a:r>
            <a:r>
              <a:rPr lang="en-US" sz="3700" dirty="0" smtClean="0"/>
              <a:t> </a:t>
            </a:r>
            <a:r>
              <a:rPr lang="en-US" sz="3700" dirty="0" err="1" smtClean="0"/>
              <a:t>dari</a:t>
            </a:r>
            <a:r>
              <a:rPr lang="en-US" sz="3700" dirty="0" smtClean="0"/>
              <a:t> SAK </a:t>
            </a:r>
            <a:r>
              <a:rPr lang="en-US" sz="3700" dirty="0" err="1" smtClean="0"/>
              <a:t>seperti</a:t>
            </a:r>
            <a:r>
              <a:rPr lang="en-US" sz="3700" dirty="0" smtClean="0"/>
              <a:t> </a:t>
            </a:r>
            <a:r>
              <a:rPr lang="en-US" sz="3700" dirty="0" err="1" smtClean="0"/>
              <a:t>diuraikan</a:t>
            </a:r>
            <a:r>
              <a:rPr lang="en-US" sz="3700" dirty="0" smtClean="0"/>
              <a:t> </a:t>
            </a:r>
            <a:r>
              <a:rPr lang="en-US" sz="3700" dirty="0" err="1" smtClean="0"/>
              <a:t>diatas</a:t>
            </a:r>
            <a:r>
              <a:rPr lang="en-US" sz="3700" dirty="0" smtClean="0"/>
              <a:t>, </a:t>
            </a:r>
            <a:r>
              <a:rPr lang="en-US" sz="3700" dirty="0" err="1" smtClean="0"/>
              <a:t>pada</a:t>
            </a:r>
            <a:r>
              <a:rPr lang="en-US" sz="3700" dirty="0" smtClean="0"/>
              <a:t> </a:t>
            </a:r>
            <a:r>
              <a:rPr lang="en-US" sz="3700" dirty="0" err="1" smtClean="0"/>
              <a:t>tanggal</a:t>
            </a:r>
            <a:r>
              <a:rPr lang="en-US" sz="3700" dirty="0" smtClean="0"/>
              <a:t> 31 </a:t>
            </a:r>
            <a:r>
              <a:rPr lang="en-US" sz="3700" dirty="0" err="1" smtClean="0"/>
              <a:t>Desember</a:t>
            </a:r>
            <a:r>
              <a:rPr lang="en-US" sz="3700" dirty="0" smtClean="0"/>
              <a:t> 2012, </a:t>
            </a:r>
            <a:r>
              <a:rPr lang="en-US" sz="3700" dirty="0" err="1" smtClean="0"/>
              <a:t>sald</a:t>
            </a:r>
            <a:r>
              <a:rPr lang="en-US" sz="3700" dirty="0" smtClean="0"/>
              <a:t> </a:t>
            </a:r>
            <a:r>
              <a:rPr lang="en-US" sz="3700" dirty="0" err="1" smtClean="0"/>
              <a:t>persediaan</a:t>
            </a:r>
            <a:r>
              <a:rPr lang="en-US" sz="3700" dirty="0" smtClean="0"/>
              <a:t> </a:t>
            </a:r>
            <a:r>
              <a:rPr lang="en-US" sz="3700" dirty="0" err="1" smtClean="0"/>
              <a:t>lelbih</a:t>
            </a:r>
            <a:r>
              <a:rPr lang="en-US" sz="3700" dirty="0" smtClean="0"/>
              <a:t> </a:t>
            </a:r>
            <a:r>
              <a:rPr lang="en-US" sz="3700" dirty="0" err="1" smtClean="0"/>
              <a:t>saji</a:t>
            </a:r>
            <a:r>
              <a:rPr lang="en-US" sz="3700" dirty="0" smtClean="0"/>
              <a:t> </a:t>
            </a:r>
            <a:r>
              <a:rPr lang="en-US" sz="3700" dirty="0" err="1" smtClean="0"/>
              <a:t>Rp</a:t>
            </a:r>
            <a:r>
              <a:rPr lang="en-US" sz="3700" dirty="0" smtClean="0"/>
              <a:t> 1M </a:t>
            </a:r>
            <a:r>
              <a:rPr lang="en-US" sz="3700" dirty="0" err="1" smtClean="0"/>
              <a:t>dengan</a:t>
            </a:r>
            <a:r>
              <a:rPr lang="en-US" sz="3700" dirty="0" smtClean="0"/>
              <a:t> </a:t>
            </a:r>
            <a:r>
              <a:rPr lang="en-US" sz="3700" dirty="0" err="1" smtClean="0"/>
              <a:t>diperhitungkannya</a:t>
            </a:r>
            <a:r>
              <a:rPr lang="en-US" sz="3700" dirty="0" smtClean="0"/>
              <a:t> </a:t>
            </a:r>
            <a:r>
              <a:rPr lang="en-US" sz="3700" dirty="0" err="1" smtClean="0"/>
              <a:t>beban</a:t>
            </a:r>
            <a:r>
              <a:rPr lang="en-US" sz="3700" dirty="0" smtClean="0"/>
              <a:t> </a:t>
            </a:r>
            <a:r>
              <a:rPr lang="en-US" sz="3700" dirty="0" err="1" smtClean="0"/>
              <a:t>depresiasi</a:t>
            </a:r>
            <a:r>
              <a:rPr lang="en-US" sz="3700" dirty="0" smtClean="0"/>
              <a:t> </a:t>
            </a:r>
            <a:r>
              <a:rPr lang="en-US" sz="3700" dirty="0" err="1" smtClean="0"/>
              <a:t>kedalam</a:t>
            </a:r>
            <a:r>
              <a:rPr lang="en-US" sz="3700" dirty="0" smtClean="0"/>
              <a:t> </a:t>
            </a:r>
            <a:r>
              <a:rPr lang="en-US" sz="3700" dirty="0" err="1" smtClean="0"/>
              <a:t>biaya</a:t>
            </a:r>
            <a:r>
              <a:rPr lang="en-US" sz="3700" dirty="0" smtClean="0"/>
              <a:t> overhead </a:t>
            </a:r>
            <a:r>
              <a:rPr lang="en-US" sz="3700" dirty="0" err="1" smtClean="0"/>
              <a:t>pabrik</a:t>
            </a:r>
            <a:r>
              <a:rPr lang="en-US" sz="3700" dirty="0" smtClean="0"/>
              <a:t> </a:t>
            </a:r>
            <a:r>
              <a:rPr lang="en-US" sz="3700" dirty="0" err="1" smtClean="0"/>
              <a:t>berdasrkan</a:t>
            </a:r>
            <a:r>
              <a:rPr lang="en-US" sz="3700" dirty="0" smtClean="0"/>
              <a:t> </a:t>
            </a:r>
            <a:r>
              <a:rPr lang="en-US" sz="3700" dirty="0" err="1" smtClean="0"/>
              <a:t>nilai</a:t>
            </a:r>
            <a:r>
              <a:rPr lang="en-US" sz="3700" dirty="0" smtClean="0"/>
              <a:t> </a:t>
            </a:r>
            <a:r>
              <a:rPr lang="en-US" sz="3700" dirty="0" err="1" smtClean="0"/>
              <a:t>revaluasi</a:t>
            </a:r>
            <a:r>
              <a:rPr lang="en-US" sz="3700" dirty="0" smtClean="0"/>
              <a:t> yang </a:t>
            </a:r>
            <a:r>
              <a:rPr lang="en-US" sz="3700" dirty="0" err="1" smtClean="0"/>
              <a:t>lebih</a:t>
            </a:r>
            <a:r>
              <a:rPr lang="en-US" sz="3700" dirty="0" smtClean="0"/>
              <a:t> </a:t>
            </a:r>
            <a:r>
              <a:rPr lang="en-US" sz="3700" dirty="0" err="1" smtClean="0"/>
              <a:t>besar</a:t>
            </a:r>
            <a:r>
              <a:rPr lang="en-US" sz="3700" dirty="0" smtClean="0"/>
              <a:t> </a:t>
            </a:r>
            <a:r>
              <a:rPr lang="en-US" sz="3700" dirty="0" err="1" smtClean="0"/>
              <a:t>dari</a:t>
            </a:r>
            <a:r>
              <a:rPr lang="en-US" sz="3700" dirty="0" smtClean="0"/>
              <a:t> </a:t>
            </a:r>
            <a:r>
              <a:rPr lang="en-US" sz="3700" dirty="0" err="1" smtClean="0"/>
              <a:t>biaya</a:t>
            </a:r>
            <a:r>
              <a:rPr lang="en-US" sz="3700" dirty="0" smtClean="0"/>
              <a:t> </a:t>
            </a:r>
            <a:r>
              <a:rPr lang="en-US" sz="3700" dirty="0" err="1" smtClean="0"/>
              <a:t>aktiva</a:t>
            </a:r>
            <a:r>
              <a:rPr lang="en-US" sz="3700" dirty="0" smtClean="0"/>
              <a:t> </a:t>
            </a:r>
            <a:r>
              <a:rPr lang="en-US" sz="3700" dirty="0" err="1" smtClean="0"/>
              <a:t>tetap</a:t>
            </a:r>
            <a:r>
              <a:rPr lang="en-US" sz="3700" dirty="0" smtClean="0"/>
              <a:t> </a:t>
            </a:r>
            <a:r>
              <a:rPr lang="en-US" sz="3700" dirty="0" err="1" smtClean="0"/>
              <a:t>dan</a:t>
            </a:r>
            <a:r>
              <a:rPr lang="en-US" sz="3700" dirty="0" smtClean="0"/>
              <a:t> </a:t>
            </a:r>
            <a:r>
              <a:rPr lang="en-US" sz="3700" dirty="0" err="1" smtClean="0"/>
              <a:t>aktiva</a:t>
            </a:r>
            <a:r>
              <a:rPr lang="en-US" sz="3700" dirty="0" smtClean="0"/>
              <a:t> </a:t>
            </a:r>
            <a:r>
              <a:rPr lang="en-US" sz="3700" dirty="0" err="1" smtClean="0"/>
              <a:t>tetap</a:t>
            </a:r>
            <a:r>
              <a:rPr lang="en-US" sz="3700" dirty="0" smtClean="0"/>
              <a:t> </a:t>
            </a:r>
            <a:r>
              <a:rPr lang="en-US" sz="3700" dirty="0" err="1" smtClean="0"/>
              <a:t>dikurangi</a:t>
            </a:r>
            <a:r>
              <a:rPr lang="en-US" sz="3700" dirty="0" smtClean="0"/>
              <a:t> </a:t>
            </a:r>
            <a:r>
              <a:rPr lang="en-US" sz="3700" dirty="0" err="1" smtClean="0"/>
              <a:t>akumulasi</a:t>
            </a:r>
            <a:r>
              <a:rPr lang="en-US" sz="3700" dirty="0" smtClean="0"/>
              <a:t> </a:t>
            </a:r>
            <a:r>
              <a:rPr lang="en-US" sz="3700" dirty="0" err="1" smtClean="0"/>
              <a:t>depresianasinya</a:t>
            </a:r>
            <a:r>
              <a:rPr lang="en-US" sz="3700" dirty="0" smtClean="0"/>
              <a:t> </a:t>
            </a:r>
            <a:r>
              <a:rPr lang="en-US" sz="3700" dirty="0" err="1" smtClean="0"/>
              <a:t>lebih</a:t>
            </a:r>
            <a:r>
              <a:rPr lang="en-US" sz="3700" dirty="0" smtClean="0"/>
              <a:t> </a:t>
            </a:r>
            <a:r>
              <a:rPr lang="en-US" sz="3700" dirty="0" err="1" smtClean="0"/>
              <a:t>saki</a:t>
            </a:r>
            <a:r>
              <a:rPr lang="en-US" sz="3700" dirty="0" smtClean="0"/>
              <a:t> </a:t>
            </a:r>
            <a:r>
              <a:rPr lang="en-US" sz="3700" dirty="0" err="1" smtClean="0"/>
              <a:t>Rp</a:t>
            </a:r>
            <a:r>
              <a:rPr lang="en-US" sz="3700" dirty="0" smtClean="0"/>
              <a:t> 50 M </a:t>
            </a:r>
            <a:r>
              <a:rPr lang="en-US" sz="3700" dirty="0" err="1" smtClean="0"/>
              <a:t>dibandingkan</a:t>
            </a:r>
            <a:r>
              <a:rPr lang="en-US" sz="3700" dirty="0" smtClean="0"/>
              <a:t> </a:t>
            </a:r>
            <a:r>
              <a:rPr lang="en-US" sz="3700" dirty="0" err="1" smtClean="0"/>
              <a:t>jika</a:t>
            </a:r>
            <a:r>
              <a:rPr lang="en-US" sz="3700" dirty="0" smtClean="0"/>
              <a:t> </a:t>
            </a:r>
            <a:r>
              <a:rPr lang="en-US" sz="3700" dirty="0" err="1" smtClean="0"/>
              <a:t>disajikan</a:t>
            </a:r>
            <a:r>
              <a:rPr lang="en-US" sz="3700" dirty="0" smtClean="0"/>
              <a:t> </a:t>
            </a:r>
            <a:r>
              <a:rPr lang="en-US" sz="3700" dirty="0" err="1" smtClean="0"/>
              <a:t>atas</a:t>
            </a:r>
            <a:r>
              <a:rPr lang="en-US" sz="3700" dirty="0" smtClean="0"/>
              <a:t> </a:t>
            </a:r>
            <a:r>
              <a:rPr lang="en-US" sz="3700" dirty="0" err="1" smtClean="0"/>
              <a:t>dasar</a:t>
            </a:r>
            <a:r>
              <a:rPr lang="en-US" sz="3700" dirty="0" smtClean="0"/>
              <a:t> </a:t>
            </a:r>
            <a:r>
              <a:rPr lang="en-US" sz="3700" dirty="0" err="1" smtClean="0"/>
              <a:t>biaya</a:t>
            </a:r>
            <a:r>
              <a:rPr lang="en-US" sz="3700" dirty="0" smtClean="0"/>
              <a:t> </a:t>
            </a:r>
            <a:r>
              <a:rPr lang="en-US" sz="3700" dirty="0" err="1" smtClean="0"/>
              <a:t>perolehannya</a:t>
            </a:r>
            <a:endParaRPr lang="en-US" sz="3700" dirty="0" smtClean="0"/>
          </a:p>
          <a:p>
            <a:pPr>
              <a:buNone/>
            </a:pPr>
            <a:endParaRPr lang="en-US" sz="3700" dirty="0" smtClean="0"/>
          </a:p>
          <a:p>
            <a:pPr>
              <a:buNone/>
            </a:pPr>
            <a:r>
              <a:rPr lang="en-US" sz="3700" dirty="0" smtClean="0"/>
              <a:t>	</a:t>
            </a:r>
            <a:r>
              <a:rPr lang="en-US" sz="3700" dirty="0" err="1" smtClean="0"/>
              <a:t>Menurut</a:t>
            </a:r>
            <a:r>
              <a:rPr lang="en-US" sz="3700" dirty="0" smtClean="0"/>
              <a:t> </a:t>
            </a:r>
            <a:r>
              <a:rPr lang="en-US" sz="3700" dirty="0" err="1" smtClean="0"/>
              <a:t>pendapat</a:t>
            </a:r>
            <a:r>
              <a:rPr lang="en-US" sz="3700" dirty="0" smtClean="0"/>
              <a:t> </a:t>
            </a:r>
            <a:r>
              <a:rPr lang="en-US" sz="3700" dirty="0" err="1" smtClean="0"/>
              <a:t>kami</a:t>
            </a:r>
            <a:r>
              <a:rPr lang="en-US" sz="3700" dirty="0" smtClean="0"/>
              <a:t> </a:t>
            </a:r>
            <a:r>
              <a:rPr lang="en-US" sz="3700" dirty="0" err="1" smtClean="0"/>
              <a:t>karena</a:t>
            </a:r>
            <a:r>
              <a:rPr lang="en-US" sz="3700" dirty="0" smtClean="0"/>
              <a:t> </a:t>
            </a:r>
            <a:r>
              <a:rPr lang="en-US" sz="3700" dirty="0" err="1" smtClean="0"/>
              <a:t>dampakk</a:t>
            </a:r>
            <a:r>
              <a:rPr lang="en-US" sz="3700" dirty="0" smtClean="0"/>
              <a:t> yang </a:t>
            </a:r>
            <a:r>
              <a:rPr lang="en-US" sz="3700" dirty="0" err="1" smtClean="0"/>
              <a:t>kami</a:t>
            </a:r>
            <a:r>
              <a:rPr lang="en-US" sz="3700" dirty="0" smtClean="0"/>
              <a:t> </a:t>
            </a:r>
            <a:r>
              <a:rPr lang="en-US" sz="3700" dirty="0" err="1" smtClean="0"/>
              <a:t>uraikan</a:t>
            </a:r>
            <a:r>
              <a:rPr lang="en-US" sz="3700" dirty="0" smtClean="0"/>
              <a:t> </a:t>
            </a:r>
            <a:r>
              <a:rPr lang="en-US" sz="3700" dirty="0" err="1" smtClean="0"/>
              <a:t>dalam</a:t>
            </a:r>
            <a:r>
              <a:rPr lang="en-US" sz="3700" dirty="0" smtClean="0"/>
              <a:t> </a:t>
            </a:r>
            <a:r>
              <a:rPr lang="en-US" sz="3700" dirty="0" err="1" smtClean="0"/>
              <a:t>paragraf</a:t>
            </a:r>
            <a:r>
              <a:rPr lang="en-US" sz="3700" dirty="0" smtClean="0"/>
              <a:t> </a:t>
            </a:r>
            <a:r>
              <a:rPr lang="en-US" sz="3700" dirty="0" err="1" smtClean="0"/>
              <a:t>diatas</a:t>
            </a:r>
            <a:r>
              <a:rPr lang="en-US" sz="3700" dirty="0" smtClean="0"/>
              <a:t>, </a:t>
            </a:r>
            <a:r>
              <a:rPr lang="en-US" sz="3700" dirty="0" err="1" smtClean="0"/>
              <a:t>laporan</a:t>
            </a:r>
            <a:r>
              <a:rPr lang="en-US" sz="3700" dirty="0" smtClean="0"/>
              <a:t> </a:t>
            </a:r>
            <a:r>
              <a:rPr lang="en-US" sz="3700" dirty="0" err="1" smtClean="0"/>
              <a:t>keuangan</a:t>
            </a:r>
            <a:r>
              <a:rPr lang="en-US" sz="3700" dirty="0" smtClean="0"/>
              <a:t> yang </a:t>
            </a:r>
            <a:r>
              <a:rPr lang="en-US" sz="3700" dirty="0" err="1" smtClean="0"/>
              <a:t>kami</a:t>
            </a:r>
            <a:r>
              <a:rPr lang="en-US" sz="3700" dirty="0" smtClean="0"/>
              <a:t> </a:t>
            </a:r>
            <a:r>
              <a:rPr lang="en-US" sz="3700" dirty="0" err="1" smtClean="0"/>
              <a:t>sebut</a:t>
            </a:r>
            <a:r>
              <a:rPr lang="en-US" sz="3700" dirty="0" smtClean="0"/>
              <a:t> </a:t>
            </a:r>
            <a:r>
              <a:rPr lang="en-US" sz="3700" dirty="0" err="1" smtClean="0"/>
              <a:t>diatas</a:t>
            </a:r>
            <a:r>
              <a:rPr lang="en-US" sz="3700" dirty="0" smtClean="0"/>
              <a:t> </a:t>
            </a:r>
            <a:r>
              <a:rPr lang="en-US" sz="3700" dirty="0" err="1" smtClean="0"/>
              <a:t>tidak</a:t>
            </a:r>
            <a:r>
              <a:rPr lang="en-US" sz="3700" dirty="0" smtClean="0"/>
              <a:t> </a:t>
            </a:r>
            <a:r>
              <a:rPr lang="en-US" sz="3700" dirty="0" err="1" smtClean="0"/>
              <a:t>menyajikan</a:t>
            </a:r>
            <a:r>
              <a:rPr lang="en-US" sz="3700" dirty="0" smtClean="0"/>
              <a:t> </a:t>
            </a:r>
            <a:r>
              <a:rPr lang="en-US" sz="3700" dirty="0" err="1" smtClean="0"/>
              <a:t>secara</a:t>
            </a:r>
            <a:r>
              <a:rPr lang="en-US" sz="3700" dirty="0" smtClean="0"/>
              <a:t> </a:t>
            </a:r>
            <a:r>
              <a:rPr lang="en-US" sz="3700" dirty="0" err="1" smtClean="0"/>
              <a:t>wajar</a:t>
            </a:r>
            <a:r>
              <a:rPr lang="en-US" sz="3700" dirty="0" smtClean="0"/>
              <a:t>, </a:t>
            </a:r>
            <a:r>
              <a:rPr lang="en-US" sz="3700" dirty="0" err="1" smtClean="0"/>
              <a:t>dalam</a:t>
            </a:r>
            <a:r>
              <a:rPr lang="en-US" sz="3700" dirty="0" smtClean="0"/>
              <a:t> </a:t>
            </a:r>
            <a:r>
              <a:rPr lang="en-US" sz="3700" dirty="0" err="1" smtClean="0"/>
              <a:t>smua</a:t>
            </a:r>
            <a:r>
              <a:rPr lang="en-US" sz="3700" dirty="0" smtClean="0"/>
              <a:t> </a:t>
            </a:r>
            <a:r>
              <a:rPr lang="en-US" sz="3700" dirty="0" err="1" smtClean="0"/>
              <a:t>hal</a:t>
            </a:r>
            <a:r>
              <a:rPr lang="en-US" sz="3700" dirty="0" smtClean="0"/>
              <a:t> yang material, </a:t>
            </a:r>
            <a:r>
              <a:rPr lang="en-US" sz="3700" dirty="0" err="1" smtClean="0"/>
              <a:t>posisi</a:t>
            </a:r>
            <a:r>
              <a:rPr lang="en-US" sz="3700" dirty="0" smtClean="0"/>
              <a:t> </a:t>
            </a:r>
            <a:r>
              <a:rPr lang="en-US" sz="3700" dirty="0" err="1" smtClean="0"/>
              <a:t>keuangan</a:t>
            </a:r>
            <a:r>
              <a:rPr lang="en-US" sz="3700" dirty="0" smtClean="0"/>
              <a:t> PT.ABC </a:t>
            </a:r>
            <a:r>
              <a:rPr lang="en-US" sz="3700" dirty="0" err="1" smtClean="0"/>
              <a:t>tanggal</a:t>
            </a:r>
            <a:r>
              <a:rPr lang="en-US" sz="3700" dirty="0" smtClean="0"/>
              <a:t> 31 </a:t>
            </a:r>
            <a:r>
              <a:rPr lang="en-US" sz="3700" dirty="0" err="1" smtClean="0"/>
              <a:t>Desembe</a:t>
            </a:r>
            <a:r>
              <a:rPr lang="en-US" sz="3700" dirty="0" smtClean="0"/>
              <a:t> 2012, </a:t>
            </a:r>
            <a:r>
              <a:rPr lang="en-US" sz="3700" dirty="0" err="1" smtClean="0"/>
              <a:t>dan</a:t>
            </a:r>
            <a:r>
              <a:rPr lang="en-US" sz="3700" dirty="0" smtClean="0"/>
              <a:t>, </a:t>
            </a:r>
            <a:r>
              <a:rPr lang="en-US" sz="3700" dirty="0" err="1" smtClean="0"/>
              <a:t>dan</a:t>
            </a:r>
            <a:r>
              <a:rPr lang="en-US" sz="3700" dirty="0" smtClean="0"/>
              <a:t> </a:t>
            </a:r>
            <a:r>
              <a:rPr lang="en-US" sz="3700" dirty="0" err="1" smtClean="0"/>
              <a:t>hasil</a:t>
            </a:r>
            <a:r>
              <a:rPr lang="en-US" sz="3700" dirty="0" smtClean="0"/>
              <a:t> </a:t>
            </a:r>
            <a:r>
              <a:rPr lang="en-US" sz="3700" dirty="0" err="1" smtClean="0"/>
              <a:t>usaha</a:t>
            </a:r>
            <a:r>
              <a:rPr lang="en-US" sz="3700" dirty="0" smtClean="0"/>
              <a:t>, </a:t>
            </a:r>
            <a:r>
              <a:rPr lang="en-US" sz="3700" dirty="0" err="1" smtClean="0"/>
              <a:t>perubahan</a:t>
            </a:r>
            <a:r>
              <a:rPr lang="en-US" sz="3700" dirty="0" smtClean="0"/>
              <a:t> </a:t>
            </a:r>
            <a:r>
              <a:rPr lang="en-US" sz="3700" dirty="0" err="1" smtClean="0"/>
              <a:t>ekuitas</a:t>
            </a:r>
            <a:r>
              <a:rPr lang="en-US" sz="3700" dirty="0" smtClean="0"/>
              <a:t>, </a:t>
            </a:r>
            <a:r>
              <a:rPr lang="en-US" sz="3700" dirty="0" err="1" smtClean="0"/>
              <a:t>serta</a:t>
            </a:r>
            <a:r>
              <a:rPr lang="en-US" sz="3700" dirty="0" smtClean="0"/>
              <a:t> </a:t>
            </a:r>
            <a:r>
              <a:rPr lang="en-US" sz="3700" dirty="0" err="1" smtClean="0"/>
              <a:t>arus</a:t>
            </a:r>
            <a:r>
              <a:rPr lang="en-US" sz="3700" dirty="0" smtClean="0"/>
              <a:t> </a:t>
            </a:r>
            <a:r>
              <a:rPr lang="en-US" sz="3700" dirty="0" err="1" smtClean="0"/>
              <a:t>kas</a:t>
            </a:r>
            <a:r>
              <a:rPr lang="en-US" sz="3700" dirty="0" smtClean="0"/>
              <a:t> </a:t>
            </a:r>
            <a:r>
              <a:rPr lang="en-US" sz="3700" dirty="0" err="1" smtClean="0"/>
              <a:t>untuk</a:t>
            </a:r>
            <a:r>
              <a:rPr lang="en-US" sz="3700" dirty="0" smtClean="0"/>
              <a:t> </a:t>
            </a:r>
            <a:r>
              <a:rPr lang="en-US" sz="3700" dirty="0" err="1" smtClean="0"/>
              <a:t>tahun</a:t>
            </a:r>
            <a:r>
              <a:rPr lang="en-US" sz="3700" dirty="0" smtClean="0"/>
              <a:t> yang </a:t>
            </a:r>
            <a:r>
              <a:rPr lang="en-US" sz="3700" dirty="0" err="1" smtClean="0"/>
              <a:t>berakhir</a:t>
            </a:r>
            <a:r>
              <a:rPr lang="en-US" sz="3700" dirty="0" smtClean="0"/>
              <a:t> </a:t>
            </a:r>
            <a:r>
              <a:rPr lang="en-US" sz="3700" dirty="0" err="1" smtClean="0"/>
              <a:t>pada</a:t>
            </a:r>
            <a:r>
              <a:rPr lang="en-US" sz="3700" dirty="0" smtClean="0"/>
              <a:t> </a:t>
            </a:r>
            <a:r>
              <a:rPr lang="en-US" sz="3700" dirty="0" err="1" smtClean="0"/>
              <a:t>tanggal</a:t>
            </a:r>
            <a:r>
              <a:rPr lang="en-US" sz="3700" dirty="0" smtClean="0"/>
              <a:t> </a:t>
            </a:r>
            <a:r>
              <a:rPr lang="en-US" sz="3700" dirty="0" err="1" smtClean="0"/>
              <a:t>tersebut</a:t>
            </a:r>
            <a:r>
              <a:rPr lang="en-US" sz="3700" dirty="0" smtClean="0"/>
              <a:t> </a:t>
            </a:r>
            <a:r>
              <a:rPr lang="en-US" sz="3700" dirty="0" err="1" smtClean="0"/>
              <a:t>sesuai</a:t>
            </a:r>
            <a:r>
              <a:rPr lang="en-US" sz="3700" dirty="0" smtClean="0"/>
              <a:t> </a:t>
            </a:r>
            <a:r>
              <a:rPr lang="en-US" sz="3700" dirty="0" err="1" smtClean="0"/>
              <a:t>dengan</a:t>
            </a:r>
            <a:r>
              <a:rPr lang="en-US" sz="3700" dirty="0" smtClean="0"/>
              <a:t> SAK </a:t>
            </a:r>
            <a:r>
              <a:rPr lang="en-US" sz="3700" dirty="0" err="1" smtClean="0"/>
              <a:t>di</a:t>
            </a:r>
            <a:r>
              <a:rPr lang="en-US" sz="3700" dirty="0" smtClean="0"/>
              <a:t> Indonesia </a:t>
            </a:r>
          </a:p>
          <a:p>
            <a:pPr>
              <a:buNone/>
            </a:pPr>
            <a:endParaRPr lang="en-US" sz="3700" dirty="0" smtClean="0"/>
          </a:p>
          <a:p>
            <a:pPr>
              <a:buNone/>
            </a:pPr>
            <a:r>
              <a:rPr lang="en-US" sz="3700" dirty="0" smtClean="0"/>
              <a:t> </a:t>
            </a:r>
          </a:p>
          <a:p>
            <a:pPr>
              <a:buNone/>
            </a:pPr>
            <a:r>
              <a:rPr lang="en-US" sz="3700" dirty="0" smtClean="0"/>
              <a:t>  </a:t>
            </a:r>
            <a:r>
              <a:rPr lang="en-US" sz="3700" dirty="0" err="1" smtClean="0"/>
              <a:t>ttd</a:t>
            </a:r>
            <a:r>
              <a:rPr lang="en-US" sz="3700" dirty="0" smtClean="0"/>
              <a:t> </a:t>
            </a:r>
          </a:p>
          <a:p>
            <a:pPr>
              <a:buNone/>
            </a:pPr>
            <a:r>
              <a:rPr lang="en-US" sz="3700" dirty="0" smtClean="0"/>
              <a:t>  </a:t>
            </a:r>
            <a:r>
              <a:rPr lang="en-US" sz="3700" dirty="0" err="1" smtClean="0"/>
              <a:t>Tgl</a:t>
            </a:r>
            <a:r>
              <a:rPr lang="en-US" sz="3700" dirty="0" smtClean="0"/>
              <a:t>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4.  Disclaimer opinion ( </a:t>
            </a:r>
            <a:r>
              <a:rPr lang="en-US" dirty="0" err="1" smtClean="0"/>
              <a:t>penolakan</a:t>
            </a:r>
            <a:r>
              <a:rPr lang="en-US" dirty="0" smtClean="0"/>
              <a:t> </a:t>
            </a:r>
            <a:r>
              <a:rPr lang="en-US" dirty="0" err="1" smtClean="0"/>
              <a:t>memberikan</a:t>
            </a:r>
            <a:r>
              <a:rPr lang="en-US" dirty="0" smtClean="0"/>
              <a:t> </a:t>
            </a:r>
            <a:r>
              <a:rPr lang="en-US" dirty="0" err="1" smtClean="0"/>
              <a:t>pendapat</a:t>
            </a:r>
            <a:r>
              <a:rPr lang="en-US" dirty="0" smtClean="0"/>
              <a:t>)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b="1" dirty="0" err="1" smtClean="0"/>
              <a:t>Laporan</a:t>
            </a:r>
            <a:r>
              <a:rPr lang="en-US" b="1" dirty="0" smtClean="0"/>
              <a:t> </a:t>
            </a:r>
            <a:r>
              <a:rPr lang="en-US" b="1" dirty="0" err="1" smtClean="0"/>
              <a:t>tanpa</a:t>
            </a:r>
            <a:r>
              <a:rPr lang="en-US" b="1" dirty="0" smtClean="0"/>
              <a:t> </a:t>
            </a:r>
            <a:r>
              <a:rPr lang="en-US" b="1" dirty="0" err="1" smtClean="0"/>
              <a:t>pendapat</a:t>
            </a:r>
            <a:r>
              <a:rPr lang="en-US" b="1" dirty="0" smtClean="0"/>
              <a:t> </a:t>
            </a:r>
            <a:r>
              <a:rPr lang="en-US" b="1" dirty="0" err="1" smtClean="0"/>
              <a:t>ini</a:t>
            </a:r>
            <a:r>
              <a:rPr lang="en-US" b="1" dirty="0" smtClean="0"/>
              <a:t> </a:t>
            </a:r>
            <a:r>
              <a:rPr lang="en-US" b="1" dirty="0" err="1" smtClean="0"/>
              <a:t>diberikan</a:t>
            </a:r>
            <a:r>
              <a:rPr lang="en-US" b="1" dirty="0" smtClean="0"/>
              <a:t> </a:t>
            </a:r>
            <a:r>
              <a:rPr lang="en-US" b="1" dirty="0" err="1" smtClean="0"/>
              <a:t>dalam</a:t>
            </a:r>
            <a:r>
              <a:rPr lang="en-US" b="1" dirty="0" smtClean="0"/>
              <a:t> </a:t>
            </a:r>
            <a:r>
              <a:rPr lang="en-US" b="1" dirty="0" err="1" smtClean="0"/>
              <a:t>kondisi</a:t>
            </a:r>
            <a:r>
              <a:rPr lang="en-US" b="1" dirty="0" smtClean="0"/>
              <a:t> </a:t>
            </a:r>
            <a:r>
              <a:rPr lang="en-US" b="1" dirty="0" err="1" smtClean="0"/>
              <a:t>sebagai</a:t>
            </a:r>
            <a:r>
              <a:rPr lang="en-US" b="1" dirty="0" smtClean="0"/>
              <a:t>  </a:t>
            </a:r>
            <a:r>
              <a:rPr lang="en-US" b="1" dirty="0" err="1" smtClean="0"/>
              <a:t>berikut</a:t>
            </a:r>
            <a:r>
              <a:rPr lang="en-US" b="1" dirty="0" smtClean="0"/>
              <a:t> :</a:t>
            </a:r>
          </a:p>
          <a:p>
            <a:pPr lvl="0"/>
            <a:r>
              <a:rPr lang="en-US" b="1" dirty="0" err="1" smtClean="0">
                <a:solidFill>
                  <a:srgbClr val="00B0F0"/>
                </a:solidFill>
              </a:rPr>
              <a:t>Terdapat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pembatasan</a:t>
            </a:r>
            <a:r>
              <a:rPr lang="en-US" b="1" dirty="0" smtClean="0">
                <a:solidFill>
                  <a:srgbClr val="00B0F0"/>
                </a:solidFill>
              </a:rPr>
              <a:t> yang </a:t>
            </a:r>
            <a:r>
              <a:rPr lang="en-US" b="1" dirty="0" err="1" smtClean="0">
                <a:solidFill>
                  <a:srgbClr val="00B0F0"/>
                </a:solidFill>
              </a:rPr>
              <a:t>luar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biasa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sifatnya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terhadap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luas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pemeriksaan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akuntan</a:t>
            </a:r>
            <a:endParaRPr lang="en-US" b="1" dirty="0" smtClean="0">
              <a:solidFill>
                <a:srgbClr val="00B0F0"/>
              </a:solidFill>
            </a:endParaRPr>
          </a:p>
          <a:p>
            <a:pPr lvl="0"/>
            <a:r>
              <a:rPr lang="en-US" b="1" dirty="0" err="1" smtClean="0">
                <a:solidFill>
                  <a:srgbClr val="00B0F0"/>
                </a:solidFill>
              </a:rPr>
              <a:t>Adanya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ketidakpastian</a:t>
            </a:r>
            <a:r>
              <a:rPr lang="en-US" b="1" dirty="0" smtClean="0">
                <a:solidFill>
                  <a:srgbClr val="00B0F0"/>
                </a:solidFill>
              </a:rPr>
              <a:t> yang </a:t>
            </a:r>
            <a:r>
              <a:rPr lang="en-US" b="1" dirty="0" err="1" smtClean="0">
                <a:solidFill>
                  <a:srgbClr val="00B0F0"/>
                </a:solidFill>
              </a:rPr>
              <a:t>luar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biasa</a:t>
            </a:r>
            <a:endParaRPr lang="en-US" b="1" dirty="0" smtClean="0">
              <a:solidFill>
                <a:srgbClr val="00B0F0"/>
              </a:solidFill>
            </a:endParaRPr>
          </a:p>
          <a:p>
            <a:pPr lvl="0"/>
            <a:r>
              <a:rPr lang="en-US" b="1" dirty="0" err="1" smtClean="0">
                <a:solidFill>
                  <a:srgbClr val="00B0F0"/>
                </a:solidFill>
              </a:rPr>
              <a:t>Akuntan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tidak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bebas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dalam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hubungannya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dengan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kliennya</a:t>
            </a:r>
            <a:r>
              <a:rPr lang="en-US" b="1" dirty="0" smtClean="0">
                <a:solidFill>
                  <a:srgbClr val="00B0F0"/>
                </a:solidFill>
              </a:rPr>
              <a:t>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6096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memberikan</a:t>
            </a:r>
            <a:r>
              <a:rPr lang="en-US" dirty="0" smtClean="0"/>
              <a:t> </a:t>
            </a:r>
            <a:r>
              <a:rPr lang="en-US" dirty="0" err="1" smtClean="0"/>
              <a:t>pendapat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43000"/>
            <a:ext cx="8686800" cy="4937125"/>
          </a:xfrm>
        </p:spPr>
        <p:txBody>
          <a:bodyPr>
            <a:normAutofit fontScale="40000" lnSpcReduction="20000"/>
          </a:bodyPr>
          <a:lstStyle/>
          <a:p>
            <a:pPr algn="ctr"/>
            <a:r>
              <a:rPr lang="en-US" sz="3700" b="1" dirty="0" err="1" smtClean="0"/>
              <a:t>Laporan</a:t>
            </a:r>
            <a:r>
              <a:rPr lang="en-US" sz="3700" b="1" dirty="0" smtClean="0"/>
              <a:t> Auditor </a:t>
            </a:r>
            <a:r>
              <a:rPr lang="en-US" sz="3700" b="1" dirty="0" err="1" smtClean="0"/>
              <a:t>Independen</a:t>
            </a:r>
            <a:r>
              <a:rPr lang="en-US" sz="3700" b="1" dirty="0" smtClean="0"/>
              <a:t> </a:t>
            </a:r>
          </a:p>
          <a:p>
            <a:pPr>
              <a:buNone/>
            </a:pPr>
            <a:endParaRPr lang="en-US" sz="3700" dirty="0" smtClean="0"/>
          </a:p>
          <a:p>
            <a:pPr>
              <a:buNone/>
            </a:pPr>
            <a:r>
              <a:rPr lang="en-US" sz="3700" dirty="0" err="1" smtClean="0"/>
              <a:t>Pemegang</a:t>
            </a:r>
            <a:r>
              <a:rPr lang="en-US" sz="3700" dirty="0" smtClean="0"/>
              <a:t> </a:t>
            </a:r>
            <a:r>
              <a:rPr lang="en-US" sz="3700" dirty="0" err="1" smtClean="0"/>
              <a:t>Saham</a:t>
            </a:r>
            <a:r>
              <a:rPr lang="en-US" sz="3700" dirty="0" smtClean="0"/>
              <a:t> </a:t>
            </a:r>
          </a:p>
          <a:p>
            <a:pPr>
              <a:buNone/>
            </a:pPr>
            <a:endParaRPr lang="en-US" sz="3700" dirty="0" smtClean="0"/>
          </a:p>
          <a:p>
            <a:pPr>
              <a:buNone/>
            </a:pPr>
            <a:r>
              <a:rPr lang="en-US" sz="3700" dirty="0" smtClean="0"/>
              <a:t>       </a:t>
            </a:r>
            <a:r>
              <a:rPr lang="en-US" sz="3700" dirty="0" err="1" smtClean="0"/>
              <a:t>Kami</a:t>
            </a:r>
            <a:r>
              <a:rPr lang="en-US" sz="3700" dirty="0" smtClean="0"/>
              <a:t> </a:t>
            </a:r>
            <a:r>
              <a:rPr lang="en-US" sz="3700" dirty="0" err="1" smtClean="0"/>
              <a:t>telah</a:t>
            </a:r>
            <a:r>
              <a:rPr lang="en-US" sz="3700" dirty="0" smtClean="0"/>
              <a:t> </a:t>
            </a:r>
            <a:r>
              <a:rPr lang="en-US" sz="3700" dirty="0" err="1" smtClean="0"/>
              <a:t>membuat</a:t>
            </a:r>
            <a:r>
              <a:rPr lang="en-US" sz="3700" dirty="0" smtClean="0"/>
              <a:t> </a:t>
            </a:r>
            <a:r>
              <a:rPr lang="en-US" sz="3700" dirty="0" err="1" smtClean="0"/>
              <a:t>perikatan</a:t>
            </a:r>
            <a:r>
              <a:rPr lang="en-US" sz="3700" dirty="0" smtClean="0"/>
              <a:t> </a:t>
            </a:r>
            <a:r>
              <a:rPr lang="en-US" sz="3700" dirty="0" err="1" smtClean="0"/>
              <a:t>untuk</a:t>
            </a:r>
            <a:r>
              <a:rPr lang="en-US" sz="3700" dirty="0" smtClean="0"/>
              <a:t> </a:t>
            </a:r>
            <a:r>
              <a:rPr lang="en-US" sz="3700" dirty="0" err="1" smtClean="0"/>
              <a:t>mengaudit</a:t>
            </a:r>
            <a:r>
              <a:rPr lang="en-US" sz="3700" dirty="0" smtClean="0"/>
              <a:t> </a:t>
            </a:r>
            <a:r>
              <a:rPr lang="en-US" sz="3700" dirty="0" err="1" smtClean="0"/>
              <a:t>neraca</a:t>
            </a:r>
            <a:r>
              <a:rPr lang="en-US" sz="3700" dirty="0" smtClean="0"/>
              <a:t>, </a:t>
            </a:r>
            <a:r>
              <a:rPr lang="en-US" sz="3700" dirty="0" err="1" smtClean="0"/>
              <a:t>aporan</a:t>
            </a:r>
            <a:r>
              <a:rPr lang="en-US" sz="3700" dirty="0" smtClean="0"/>
              <a:t> </a:t>
            </a:r>
            <a:r>
              <a:rPr lang="en-US" sz="3700" dirty="0" err="1" smtClean="0"/>
              <a:t>laba</a:t>
            </a:r>
            <a:r>
              <a:rPr lang="en-US" sz="3700" dirty="0" smtClean="0"/>
              <a:t> </a:t>
            </a:r>
            <a:r>
              <a:rPr lang="en-US" sz="3700" dirty="0" err="1" smtClean="0"/>
              <a:t>rugi</a:t>
            </a:r>
            <a:r>
              <a:rPr lang="en-US" sz="3700" dirty="0" smtClean="0"/>
              <a:t>, </a:t>
            </a:r>
            <a:r>
              <a:rPr lang="en-US" sz="3700" dirty="0" err="1" smtClean="0"/>
              <a:t>laporan</a:t>
            </a:r>
            <a:r>
              <a:rPr lang="en-US" sz="3700" dirty="0" smtClean="0"/>
              <a:t> </a:t>
            </a:r>
            <a:r>
              <a:rPr lang="en-US" sz="3700" dirty="0" err="1" smtClean="0"/>
              <a:t>perubahan</a:t>
            </a:r>
            <a:r>
              <a:rPr lang="en-US" sz="3700" dirty="0" smtClean="0"/>
              <a:t> </a:t>
            </a:r>
            <a:r>
              <a:rPr lang="en-US" sz="3700" dirty="0" err="1" smtClean="0"/>
              <a:t>ekuitas</a:t>
            </a:r>
            <a:r>
              <a:rPr lang="en-US" sz="3700" dirty="0" smtClean="0"/>
              <a:t>, </a:t>
            </a:r>
            <a:r>
              <a:rPr lang="en-US" sz="3700" dirty="0" err="1" smtClean="0"/>
              <a:t>dan</a:t>
            </a:r>
            <a:r>
              <a:rPr lang="en-US" sz="3700" dirty="0" smtClean="0"/>
              <a:t> </a:t>
            </a:r>
            <a:r>
              <a:rPr lang="en-US" sz="3700" dirty="0" err="1" smtClean="0"/>
              <a:t>laporan</a:t>
            </a:r>
            <a:r>
              <a:rPr lang="en-US" sz="3700" dirty="0" smtClean="0"/>
              <a:t> </a:t>
            </a:r>
            <a:r>
              <a:rPr lang="en-US" sz="3700" dirty="0" err="1" smtClean="0"/>
              <a:t>arus</a:t>
            </a:r>
            <a:r>
              <a:rPr lang="en-US" sz="3700" dirty="0" smtClean="0"/>
              <a:t> </a:t>
            </a:r>
            <a:r>
              <a:rPr lang="en-US" sz="3700" dirty="0" err="1" smtClean="0"/>
              <a:t>kas</a:t>
            </a:r>
            <a:r>
              <a:rPr lang="en-US" sz="3700" dirty="0" smtClean="0"/>
              <a:t>  </a:t>
            </a:r>
            <a:r>
              <a:rPr lang="en-US" sz="3700" dirty="0" err="1" smtClean="0"/>
              <a:t>untuk</a:t>
            </a:r>
            <a:r>
              <a:rPr lang="en-US" sz="3700" dirty="0" smtClean="0"/>
              <a:t> yang </a:t>
            </a:r>
            <a:r>
              <a:rPr lang="en-US" sz="3700" dirty="0" err="1" smtClean="0"/>
              <a:t>berakhir</a:t>
            </a:r>
            <a:r>
              <a:rPr lang="en-US" sz="3700" dirty="0" smtClean="0"/>
              <a:t> </a:t>
            </a:r>
            <a:r>
              <a:rPr lang="en-US" sz="3700" dirty="0" err="1" smtClean="0"/>
              <a:t>pada</a:t>
            </a:r>
            <a:r>
              <a:rPr lang="en-US" sz="3700" dirty="0" smtClean="0"/>
              <a:t> </a:t>
            </a:r>
            <a:r>
              <a:rPr lang="en-US" sz="3700" dirty="0" err="1" smtClean="0"/>
              <a:t>tanggal</a:t>
            </a:r>
            <a:r>
              <a:rPr lang="en-US" sz="3700" dirty="0" smtClean="0"/>
              <a:t> </a:t>
            </a:r>
            <a:r>
              <a:rPr lang="en-US" sz="3700" dirty="0" err="1" smtClean="0"/>
              <a:t>tersebut</a:t>
            </a:r>
            <a:r>
              <a:rPr lang="en-US" sz="3700" dirty="0" smtClean="0"/>
              <a:t>. </a:t>
            </a:r>
            <a:r>
              <a:rPr lang="en-US" sz="3700" dirty="0" err="1" smtClean="0"/>
              <a:t>Laporan</a:t>
            </a:r>
            <a:r>
              <a:rPr lang="en-US" sz="3700" dirty="0" smtClean="0"/>
              <a:t> </a:t>
            </a:r>
            <a:r>
              <a:rPr lang="en-US" sz="3700" dirty="0" err="1" smtClean="0"/>
              <a:t>keuangan</a:t>
            </a:r>
            <a:r>
              <a:rPr lang="en-US" sz="3700" dirty="0" smtClean="0"/>
              <a:t> </a:t>
            </a:r>
            <a:r>
              <a:rPr lang="en-US" sz="3700" dirty="0" err="1" smtClean="0"/>
              <a:t>adalah</a:t>
            </a:r>
            <a:r>
              <a:rPr lang="en-US" sz="3700" dirty="0" smtClean="0"/>
              <a:t> </a:t>
            </a:r>
            <a:r>
              <a:rPr lang="en-US" sz="3700" dirty="0" err="1" smtClean="0"/>
              <a:t>tanggungjawab</a:t>
            </a:r>
            <a:r>
              <a:rPr lang="en-US" sz="3700" dirty="0" smtClean="0"/>
              <a:t> </a:t>
            </a:r>
            <a:r>
              <a:rPr lang="en-US" sz="3700" dirty="0" err="1" smtClean="0"/>
              <a:t>manajemen</a:t>
            </a:r>
            <a:r>
              <a:rPr lang="en-US" sz="3700" dirty="0" smtClean="0"/>
              <a:t> </a:t>
            </a:r>
            <a:r>
              <a:rPr lang="en-US" sz="3700" dirty="0" err="1" smtClean="0"/>
              <a:t>perusahaan</a:t>
            </a:r>
            <a:endParaRPr lang="en-US" sz="3700" dirty="0" smtClean="0"/>
          </a:p>
          <a:p>
            <a:pPr>
              <a:buNone/>
            </a:pPr>
            <a:endParaRPr lang="en-US" sz="3700" i="1" dirty="0" smtClean="0"/>
          </a:p>
          <a:p>
            <a:pPr>
              <a:buNone/>
            </a:pPr>
            <a:r>
              <a:rPr lang="en-US" sz="3700" i="1" dirty="0" smtClean="0"/>
              <a:t>         ( </a:t>
            </a:r>
            <a:r>
              <a:rPr lang="en-US" sz="3700" i="1" dirty="0" err="1" smtClean="0"/>
              <a:t>Paragraf</a:t>
            </a:r>
            <a:r>
              <a:rPr lang="en-US" sz="3700" i="1" dirty="0" smtClean="0"/>
              <a:t> </a:t>
            </a:r>
            <a:r>
              <a:rPr lang="en-US" sz="3700" i="1" dirty="0" err="1" smtClean="0"/>
              <a:t>kedua</a:t>
            </a:r>
            <a:r>
              <a:rPr lang="en-US" sz="3700" i="1" dirty="0" smtClean="0"/>
              <a:t> </a:t>
            </a:r>
            <a:r>
              <a:rPr lang="en-US" sz="3700" i="1" dirty="0" err="1" smtClean="0"/>
              <a:t>tidak</a:t>
            </a:r>
            <a:r>
              <a:rPr lang="en-US" sz="3700" i="1" dirty="0" smtClean="0"/>
              <a:t> </a:t>
            </a:r>
            <a:r>
              <a:rPr lang="en-US" sz="3700" i="1" dirty="0" err="1" smtClean="0"/>
              <a:t>perlu</a:t>
            </a:r>
            <a:r>
              <a:rPr lang="en-US" sz="3700" i="1" dirty="0" smtClean="0"/>
              <a:t> </a:t>
            </a:r>
            <a:r>
              <a:rPr lang="en-US" sz="3700" i="1" dirty="0" err="1" smtClean="0"/>
              <a:t>dicantumkan</a:t>
            </a:r>
            <a:r>
              <a:rPr lang="en-US" sz="3700" i="1" dirty="0" smtClean="0"/>
              <a:t>)</a:t>
            </a:r>
          </a:p>
          <a:p>
            <a:pPr>
              <a:buNone/>
            </a:pPr>
            <a:endParaRPr lang="en-US" sz="3700" dirty="0" smtClean="0"/>
          </a:p>
          <a:p>
            <a:pPr>
              <a:buNone/>
            </a:pPr>
            <a:r>
              <a:rPr lang="en-US" sz="3700" dirty="0" smtClean="0"/>
              <a:t>	Perusahaan </a:t>
            </a:r>
            <a:r>
              <a:rPr lang="en-US" sz="3700" dirty="0" err="1" smtClean="0"/>
              <a:t>tidak</a:t>
            </a:r>
            <a:r>
              <a:rPr lang="en-US" sz="3700" dirty="0" smtClean="0"/>
              <a:t> </a:t>
            </a:r>
            <a:r>
              <a:rPr lang="en-US" sz="3700" dirty="0" err="1" smtClean="0"/>
              <a:t>melakukan</a:t>
            </a:r>
            <a:r>
              <a:rPr lang="en-US" sz="3700" dirty="0" smtClean="0"/>
              <a:t> </a:t>
            </a:r>
            <a:r>
              <a:rPr lang="en-US" sz="3700" dirty="0" err="1" smtClean="0"/>
              <a:t>penghitungan</a:t>
            </a:r>
            <a:r>
              <a:rPr lang="en-US" sz="3700" dirty="0" smtClean="0"/>
              <a:t> </a:t>
            </a:r>
            <a:r>
              <a:rPr lang="en-US" sz="3700" dirty="0" err="1" smtClean="0"/>
              <a:t>fisik</a:t>
            </a:r>
            <a:r>
              <a:rPr lang="en-US" sz="3700" dirty="0" smtClean="0"/>
              <a:t> </a:t>
            </a:r>
            <a:r>
              <a:rPr lang="en-US" sz="3700" dirty="0" err="1" smtClean="0"/>
              <a:t>persediaan</a:t>
            </a:r>
            <a:r>
              <a:rPr lang="en-US" sz="3700" dirty="0" smtClean="0"/>
              <a:t> </a:t>
            </a:r>
            <a:r>
              <a:rPr lang="en-US" sz="3700" dirty="0" err="1" smtClean="0"/>
              <a:t>dalam</a:t>
            </a:r>
            <a:r>
              <a:rPr lang="en-US" sz="3700" dirty="0" smtClean="0"/>
              <a:t> </a:t>
            </a:r>
            <a:r>
              <a:rPr lang="en-US" sz="3700" dirty="0" err="1" smtClean="0"/>
              <a:t>tahun</a:t>
            </a:r>
            <a:r>
              <a:rPr lang="en-US" sz="3700" dirty="0" smtClean="0"/>
              <a:t> 2012, yang </a:t>
            </a:r>
            <a:r>
              <a:rPr lang="en-US" sz="3700" dirty="0" err="1" smtClean="0"/>
              <a:t>dicantumkan</a:t>
            </a:r>
            <a:r>
              <a:rPr lang="en-US" sz="3700" dirty="0" smtClean="0"/>
              <a:t> </a:t>
            </a:r>
            <a:r>
              <a:rPr lang="en-US" sz="3700" dirty="0" err="1" smtClean="0"/>
              <a:t>dalam</a:t>
            </a:r>
            <a:r>
              <a:rPr lang="en-US" sz="3700" dirty="0" smtClean="0"/>
              <a:t> </a:t>
            </a:r>
            <a:r>
              <a:rPr lang="en-US" sz="3700" dirty="0" err="1" smtClean="0"/>
              <a:t>laporan</a:t>
            </a:r>
            <a:r>
              <a:rPr lang="en-US" sz="3700" dirty="0" smtClean="0"/>
              <a:t> </a:t>
            </a:r>
            <a:r>
              <a:rPr lang="en-US" sz="3700" dirty="0" err="1" smtClean="0"/>
              <a:t>keuangan</a:t>
            </a:r>
            <a:r>
              <a:rPr lang="en-US" sz="3700" dirty="0" smtClean="0"/>
              <a:t> </a:t>
            </a:r>
            <a:r>
              <a:rPr lang="en-US" sz="3700" dirty="0" err="1" smtClean="0"/>
              <a:t>sebesar</a:t>
            </a:r>
            <a:r>
              <a:rPr lang="en-US" sz="3700" dirty="0" smtClean="0"/>
              <a:t> </a:t>
            </a:r>
            <a:r>
              <a:rPr lang="en-US" sz="3700" dirty="0" err="1" smtClean="0"/>
              <a:t>Rp</a:t>
            </a:r>
            <a:r>
              <a:rPr lang="en-US" sz="3700" dirty="0" smtClean="0"/>
              <a:t> 35M </a:t>
            </a:r>
            <a:r>
              <a:rPr lang="en-US" sz="3700" dirty="0" err="1" smtClean="0"/>
              <a:t>lebih</a:t>
            </a:r>
            <a:r>
              <a:rPr lang="en-US" sz="3700" dirty="0" smtClean="0"/>
              <a:t> </a:t>
            </a:r>
            <a:r>
              <a:rPr lang="en-US" sz="3700" dirty="0" err="1" smtClean="0"/>
              <a:t>lanjut</a:t>
            </a:r>
            <a:r>
              <a:rPr lang="en-US" sz="3700" dirty="0" smtClean="0"/>
              <a:t>, </a:t>
            </a:r>
            <a:r>
              <a:rPr lang="en-US" sz="3700" dirty="0" err="1" smtClean="0"/>
              <a:t>bukti-bukti</a:t>
            </a:r>
            <a:r>
              <a:rPr lang="en-US" sz="3700" dirty="0" smtClean="0"/>
              <a:t> yang </a:t>
            </a:r>
            <a:r>
              <a:rPr lang="en-US" sz="3700" dirty="0" err="1" smtClean="0"/>
              <a:t>mendukung</a:t>
            </a:r>
            <a:r>
              <a:rPr lang="en-US" sz="3700" dirty="0" smtClean="0"/>
              <a:t> </a:t>
            </a:r>
            <a:r>
              <a:rPr lang="en-US" sz="3700" dirty="0" err="1" smtClean="0"/>
              <a:t>harga</a:t>
            </a:r>
            <a:r>
              <a:rPr lang="en-US" sz="3700" dirty="0" smtClean="0"/>
              <a:t> </a:t>
            </a:r>
            <a:r>
              <a:rPr lang="en-US" sz="3700" dirty="0" err="1" smtClean="0"/>
              <a:t>perolhean</a:t>
            </a:r>
            <a:r>
              <a:rPr lang="en-US" sz="3700" dirty="0" smtClean="0"/>
              <a:t> </a:t>
            </a:r>
            <a:r>
              <a:rPr lang="en-US" sz="3700" dirty="0" err="1" smtClean="0"/>
              <a:t>aktiva</a:t>
            </a:r>
            <a:r>
              <a:rPr lang="en-US" sz="3700" dirty="0" smtClean="0"/>
              <a:t> </a:t>
            </a:r>
            <a:r>
              <a:rPr lang="en-US" sz="3700" dirty="0" err="1" smtClean="0"/>
              <a:t>tetap</a:t>
            </a:r>
            <a:r>
              <a:rPr lang="en-US" sz="3700" dirty="0" smtClean="0"/>
              <a:t> yang </a:t>
            </a:r>
            <a:r>
              <a:rPr lang="en-US" sz="3700" dirty="0" err="1" smtClean="0"/>
              <a:t>dibeli</a:t>
            </a:r>
            <a:r>
              <a:rPr lang="en-US" sz="3700" dirty="0" smtClean="0"/>
              <a:t> </a:t>
            </a:r>
            <a:r>
              <a:rPr lang="en-US" sz="3700" dirty="0" err="1" smtClean="0"/>
              <a:t>sebelum</a:t>
            </a:r>
            <a:r>
              <a:rPr lang="en-US" sz="3700" dirty="0" smtClean="0"/>
              <a:t> </a:t>
            </a:r>
            <a:r>
              <a:rPr lang="en-US" sz="3700" dirty="0" err="1" smtClean="0"/>
              <a:t>tanggal</a:t>
            </a:r>
            <a:r>
              <a:rPr lang="en-US" sz="3700" dirty="0" smtClean="0"/>
              <a:t> 31 </a:t>
            </a:r>
            <a:r>
              <a:rPr lang="en-US" sz="3700" dirty="0" err="1" smtClean="0"/>
              <a:t>Desembe</a:t>
            </a:r>
            <a:r>
              <a:rPr lang="en-US" sz="3700" dirty="0" smtClean="0"/>
              <a:t> 2012 </a:t>
            </a:r>
            <a:r>
              <a:rPr lang="en-US" sz="3700" dirty="0" err="1" smtClean="0"/>
              <a:t>tidak</a:t>
            </a:r>
            <a:r>
              <a:rPr lang="en-US" sz="3700" dirty="0" smtClean="0"/>
              <a:t> </a:t>
            </a:r>
            <a:r>
              <a:rPr lang="en-US" sz="3700" dirty="0" err="1" smtClean="0"/>
              <a:t>lagi</a:t>
            </a:r>
            <a:r>
              <a:rPr lang="en-US" sz="3700" dirty="0" smtClean="0"/>
              <a:t> </a:t>
            </a:r>
            <a:r>
              <a:rPr lang="en-US" sz="3700" dirty="0" err="1" smtClean="0"/>
              <a:t>tersedia</a:t>
            </a:r>
            <a:r>
              <a:rPr lang="en-US" sz="3700" dirty="0" smtClean="0"/>
              <a:t> </a:t>
            </a:r>
            <a:r>
              <a:rPr lang="en-US" sz="3700" dirty="0" err="1" smtClean="0"/>
              <a:t>dalam</a:t>
            </a:r>
            <a:r>
              <a:rPr lang="en-US" sz="3700" dirty="0" smtClean="0"/>
              <a:t> </a:t>
            </a:r>
            <a:r>
              <a:rPr lang="en-US" sz="3700" dirty="0" err="1" smtClean="0"/>
              <a:t>arsip</a:t>
            </a:r>
            <a:r>
              <a:rPr lang="en-US" sz="3700" dirty="0" smtClean="0"/>
              <a:t> </a:t>
            </a:r>
            <a:r>
              <a:rPr lang="en-US" sz="3700" dirty="0" err="1" smtClean="0"/>
              <a:t>perusahaan</a:t>
            </a:r>
            <a:r>
              <a:rPr lang="en-US" sz="3700" dirty="0" smtClean="0"/>
              <a:t>. </a:t>
            </a:r>
            <a:r>
              <a:rPr lang="en-US" sz="3700" dirty="0" err="1" smtClean="0"/>
              <a:t>Catatan</a:t>
            </a:r>
            <a:r>
              <a:rPr lang="en-US" sz="3700" dirty="0" smtClean="0"/>
              <a:t> </a:t>
            </a:r>
            <a:r>
              <a:rPr lang="en-US" sz="3700" dirty="0" err="1" smtClean="0"/>
              <a:t>perusahaan</a:t>
            </a:r>
            <a:r>
              <a:rPr lang="en-US" sz="3700" dirty="0" smtClean="0"/>
              <a:t> </a:t>
            </a:r>
            <a:r>
              <a:rPr lang="en-US" sz="3700" dirty="0" err="1" smtClean="0"/>
              <a:t>tidak</a:t>
            </a:r>
            <a:r>
              <a:rPr lang="en-US" sz="3700" dirty="0" smtClean="0"/>
              <a:t> </a:t>
            </a:r>
            <a:r>
              <a:rPr lang="en-US" sz="3700" dirty="0" err="1" smtClean="0"/>
              <a:t>memungkinkan</a:t>
            </a:r>
            <a:r>
              <a:rPr lang="en-US" sz="3700" dirty="0" smtClean="0"/>
              <a:t> </a:t>
            </a:r>
            <a:r>
              <a:rPr lang="en-US" sz="3700" dirty="0" err="1" smtClean="0"/>
              <a:t>dilaksanaknnya</a:t>
            </a:r>
            <a:r>
              <a:rPr lang="en-US" sz="3700" dirty="0" smtClean="0"/>
              <a:t> </a:t>
            </a:r>
            <a:r>
              <a:rPr lang="en-US" sz="3700" dirty="0" err="1" smtClean="0"/>
              <a:t>penerapan</a:t>
            </a:r>
            <a:r>
              <a:rPr lang="en-US" sz="3700" dirty="0" smtClean="0"/>
              <a:t> </a:t>
            </a:r>
            <a:r>
              <a:rPr lang="en-US" sz="3700" dirty="0" err="1" smtClean="0"/>
              <a:t>prosedur</a:t>
            </a:r>
            <a:r>
              <a:rPr lang="en-US" sz="3700" dirty="0" smtClean="0"/>
              <a:t> audit lain </a:t>
            </a:r>
            <a:r>
              <a:rPr lang="en-US" sz="3700" dirty="0" err="1" smtClean="0"/>
              <a:t>terhadap</a:t>
            </a:r>
            <a:r>
              <a:rPr lang="en-US" sz="3700" dirty="0" smtClean="0"/>
              <a:t> </a:t>
            </a:r>
            <a:r>
              <a:rPr lang="en-US" sz="3700" dirty="0" err="1" smtClean="0"/>
              <a:t>persediaan</a:t>
            </a:r>
            <a:r>
              <a:rPr lang="en-US" sz="3700" dirty="0" smtClean="0"/>
              <a:t> </a:t>
            </a:r>
            <a:r>
              <a:rPr lang="en-US" sz="3700" dirty="0" err="1" smtClean="0"/>
              <a:t>dan</a:t>
            </a:r>
            <a:r>
              <a:rPr lang="en-US" sz="3700" dirty="0" smtClean="0"/>
              <a:t> </a:t>
            </a:r>
            <a:r>
              <a:rPr lang="en-US" sz="3700" dirty="0" err="1" smtClean="0"/>
              <a:t>aktiva</a:t>
            </a:r>
            <a:r>
              <a:rPr lang="en-US" sz="3700" dirty="0" smtClean="0"/>
              <a:t> </a:t>
            </a:r>
            <a:r>
              <a:rPr lang="en-US" sz="3700" dirty="0" err="1" smtClean="0"/>
              <a:t>tetap</a:t>
            </a:r>
            <a:r>
              <a:rPr lang="en-US" sz="3700" dirty="0" smtClean="0"/>
              <a:t>.</a:t>
            </a:r>
          </a:p>
          <a:p>
            <a:pPr>
              <a:buNone/>
            </a:pPr>
            <a:endParaRPr lang="en-US" sz="3700" dirty="0" smtClean="0"/>
          </a:p>
          <a:p>
            <a:pPr>
              <a:buNone/>
            </a:pPr>
            <a:r>
              <a:rPr lang="en-US" sz="3700" dirty="0" smtClean="0"/>
              <a:t> 	</a:t>
            </a:r>
            <a:r>
              <a:rPr lang="en-US" sz="3700" dirty="0" err="1" smtClean="0"/>
              <a:t>Karena</a:t>
            </a:r>
            <a:r>
              <a:rPr lang="en-US" sz="3700" dirty="0" smtClean="0"/>
              <a:t> </a:t>
            </a:r>
            <a:r>
              <a:rPr lang="en-US" sz="3700" dirty="0" err="1" smtClean="0"/>
              <a:t>perusahaan</a:t>
            </a:r>
            <a:r>
              <a:rPr lang="en-US" sz="3700" dirty="0" smtClean="0"/>
              <a:t> </a:t>
            </a:r>
            <a:r>
              <a:rPr lang="en-US" sz="3700" dirty="0" err="1" smtClean="0"/>
              <a:t>tidak</a:t>
            </a:r>
            <a:r>
              <a:rPr lang="en-US" sz="3700" dirty="0" smtClean="0"/>
              <a:t> </a:t>
            </a:r>
            <a:r>
              <a:rPr lang="en-US" sz="3700" dirty="0" err="1" smtClean="0"/>
              <a:t>melaksanakan</a:t>
            </a:r>
            <a:r>
              <a:rPr lang="en-US" sz="3700" dirty="0" smtClean="0"/>
              <a:t> </a:t>
            </a:r>
            <a:r>
              <a:rPr lang="en-US" sz="3700" dirty="0" err="1" smtClean="0"/>
              <a:t>perhitungan</a:t>
            </a:r>
            <a:r>
              <a:rPr lang="en-US" sz="3700" dirty="0" smtClean="0"/>
              <a:t> </a:t>
            </a:r>
            <a:r>
              <a:rPr lang="en-US" sz="3700" dirty="0" err="1" smtClean="0"/>
              <a:t>fisik</a:t>
            </a:r>
            <a:r>
              <a:rPr lang="en-US" sz="3700" dirty="0" smtClean="0"/>
              <a:t> </a:t>
            </a:r>
            <a:r>
              <a:rPr lang="en-US" sz="3700" dirty="0" err="1" smtClean="0"/>
              <a:t>persediaan</a:t>
            </a:r>
            <a:r>
              <a:rPr lang="en-US" sz="3700" dirty="0" smtClean="0"/>
              <a:t> </a:t>
            </a:r>
            <a:r>
              <a:rPr lang="en-US" sz="3700" dirty="0" err="1" smtClean="0"/>
              <a:t>dan</a:t>
            </a:r>
            <a:r>
              <a:rPr lang="en-US" sz="3700" dirty="0" smtClean="0"/>
              <a:t> </a:t>
            </a:r>
            <a:r>
              <a:rPr lang="en-US" sz="3700" dirty="0" err="1" smtClean="0"/>
              <a:t>kami</a:t>
            </a:r>
            <a:r>
              <a:rPr lang="en-US" sz="3700" dirty="0" smtClean="0"/>
              <a:t> </a:t>
            </a:r>
            <a:r>
              <a:rPr lang="en-US" sz="3700" dirty="0" err="1" smtClean="0"/>
              <a:t>tidak</a:t>
            </a:r>
            <a:r>
              <a:rPr lang="en-US" sz="3700" dirty="0" smtClean="0"/>
              <a:t> </a:t>
            </a:r>
            <a:r>
              <a:rPr lang="en-US" sz="3700" dirty="0" err="1" smtClean="0"/>
              <a:t>dapat</a:t>
            </a:r>
            <a:r>
              <a:rPr lang="en-US" sz="3700" dirty="0" smtClean="0"/>
              <a:t> </a:t>
            </a:r>
            <a:r>
              <a:rPr lang="en-US" sz="3700" dirty="0" err="1" smtClean="0"/>
              <a:t>menerapkan</a:t>
            </a:r>
            <a:r>
              <a:rPr lang="en-US" sz="3700" dirty="0" smtClean="0"/>
              <a:t> </a:t>
            </a:r>
            <a:r>
              <a:rPr lang="en-US" sz="3700" dirty="0" err="1" smtClean="0"/>
              <a:t>prosedur</a:t>
            </a:r>
            <a:r>
              <a:rPr lang="en-US" sz="3700" dirty="0" smtClean="0"/>
              <a:t> audit </a:t>
            </a:r>
            <a:r>
              <a:rPr lang="en-US" sz="3700" dirty="0" err="1" smtClean="0"/>
              <a:t>untuk</a:t>
            </a:r>
            <a:r>
              <a:rPr lang="en-US" sz="3700" dirty="0" smtClean="0"/>
              <a:t> </a:t>
            </a:r>
            <a:r>
              <a:rPr lang="en-US" sz="3700" dirty="0" err="1" smtClean="0"/>
              <a:t>meyakinkan</a:t>
            </a:r>
            <a:r>
              <a:rPr lang="en-US" sz="3700" dirty="0" smtClean="0"/>
              <a:t> </a:t>
            </a:r>
            <a:r>
              <a:rPr lang="en-US" sz="3700" dirty="0" err="1" smtClean="0"/>
              <a:t>kami</a:t>
            </a:r>
            <a:r>
              <a:rPr lang="en-US" sz="3700" dirty="0" smtClean="0"/>
              <a:t> </a:t>
            </a:r>
            <a:r>
              <a:rPr lang="en-US" sz="3700" dirty="0" err="1" smtClean="0"/>
              <a:t>atas</a:t>
            </a:r>
            <a:r>
              <a:rPr lang="en-US" sz="3700" dirty="0" smtClean="0"/>
              <a:t> </a:t>
            </a:r>
            <a:r>
              <a:rPr lang="en-US" sz="3700" dirty="0" err="1" smtClean="0"/>
              <a:t>kuantitas</a:t>
            </a:r>
            <a:r>
              <a:rPr lang="en-US" sz="3700" dirty="0" smtClean="0"/>
              <a:t> </a:t>
            </a:r>
            <a:r>
              <a:rPr lang="en-US" sz="3700" dirty="0" err="1" smtClean="0"/>
              <a:t>persediaan</a:t>
            </a:r>
            <a:r>
              <a:rPr lang="en-US" sz="3700" dirty="0" smtClean="0"/>
              <a:t> </a:t>
            </a:r>
            <a:r>
              <a:rPr lang="en-US" sz="3700" dirty="0" err="1" smtClean="0"/>
              <a:t>dan</a:t>
            </a:r>
            <a:r>
              <a:rPr lang="en-US" sz="3700" dirty="0" smtClean="0"/>
              <a:t> </a:t>
            </a:r>
            <a:r>
              <a:rPr lang="en-US" sz="3700" dirty="0" err="1" smtClean="0"/>
              <a:t>harga</a:t>
            </a:r>
            <a:r>
              <a:rPr lang="en-US" sz="3700" dirty="0" smtClean="0"/>
              <a:t> </a:t>
            </a:r>
            <a:r>
              <a:rPr lang="en-US" sz="3700" dirty="0" err="1" smtClean="0"/>
              <a:t>perolehan</a:t>
            </a:r>
            <a:r>
              <a:rPr lang="en-US" sz="3700" dirty="0" smtClean="0"/>
              <a:t> </a:t>
            </a:r>
            <a:r>
              <a:rPr lang="en-US" sz="3700" dirty="0" err="1" smtClean="0"/>
              <a:t>aktiva</a:t>
            </a:r>
            <a:r>
              <a:rPr lang="en-US" sz="3700" dirty="0" smtClean="0"/>
              <a:t> </a:t>
            </a:r>
            <a:r>
              <a:rPr lang="en-US" sz="3700" dirty="0" err="1" smtClean="0"/>
              <a:t>tetap</a:t>
            </a:r>
            <a:r>
              <a:rPr lang="en-US" sz="3700" dirty="0" smtClean="0"/>
              <a:t>, </a:t>
            </a:r>
            <a:r>
              <a:rPr lang="en-US" sz="3700" dirty="0" err="1" smtClean="0"/>
              <a:t>lingkup</a:t>
            </a:r>
            <a:r>
              <a:rPr lang="en-US" sz="3700" dirty="0" smtClean="0"/>
              <a:t> audit </a:t>
            </a:r>
            <a:r>
              <a:rPr lang="en-US" sz="3700" dirty="0" err="1" smtClean="0"/>
              <a:t>kami</a:t>
            </a:r>
            <a:r>
              <a:rPr lang="en-US" sz="3700" dirty="0" smtClean="0"/>
              <a:t> </a:t>
            </a:r>
            <a:r>
              <a:rPr lang="en-US" sz="3700" dirty="0" err="1" smtClean="0"/>
              <a:t>tidak</a:t>
            </a:r>
            <a:r>
              <a:rPr lang="en-US" sz="3700" dirty="0" smtClean="0"/>
              <a:t> </a:t>
            </a:r>
            <a:r>
              <a:rPr lang="en-US" sz="3700" dirty="0" err="1" smtClean="0"/>
              <a:t>cukup</a:t>
            </a:r>
            <a:r>
              <a:rPr lang="en-US" sz="3700" dirty="0" smtClean="0"/>
              <a:t> </a:t>
            </a:r>
            <a:r>
              <a:rPr lang="en-US" sz="3700" dirty="0" err="1" smtClean="0"/>
              <a:t>untuk</a:t>
            </a:r>
            <a:r>
              <a:rPr lang="en-US" sz="3700" dirty="0" smtClean="0"/>
              <a:t> </a:t>
            </a:r>
            <a:r>
              <a:rPr lang="en-US" sz="3700" dirty="0" err="1" smtClean="0"/>
              <a:t>memungkinkan</a:t>
            </a:r>
            <a:r>
              <a:rPr lang="en-US" sz="3700" dirty="0" smtClean="0"/>
              <a:t> </a:t>
            </a:r>
            <a:r>
              <a:rPr lang="en-US" sz="3700" dirty="0" err="1" smtClean="0"/>
              <a:t>kami</a:t>
            </a:r>
            <a:r>
              <a:rPr lang="en-US" sz="3700" dirty="0" smtClean="0"/>
              <a:t> </a:t>
            </a:r>
            <a:r>
              <a:rPr lang="en-US" sz="3700" dirty="0" err="1" smtClean="0"/>
              <a:t>menyatakan</a:t>
            </a:r>
            <a:r>
              <a:rPr lang="en-US" sz="3700" dirty="0" smtClean="0"/>
              <a:t>, </a:t>
            </a:r>
            <a:r>
              <a:rPr lang="en-US" sz="3700" dirty="0" err="1" smtClean="0"/>
              <a:t>dan</a:t>
            </a:r>
            <a:r>
              <a:rPr lang="en-US" sz="3700" dirty="0" smtClean="0"/>
              <a:t> </a:t>
            </a:r>
            <a:r>
              <a:rPr lang="en-US" sz="3700" dirty="0" err="1" smtClean="0"/>
              <a:t>kami</a:t>
            </a:r>
            <a:r>
              <a:rPr lang="en-US" sz="3700" dirty="0" smtClean="0"/>
              <a:t> </a:t>
            </a:r>
            <a:r>
              <a:rPr lang="en-US" sz="3700" dirty="0" err="1" smtClean="0"/>
              <a:t>tidak</a:t>
            </a:r>
            <a:r>
              <a:rPr lang="en-US" sz="3700" dirty="0" smtClean="0"/>
              <a:t> </a:t>
            </a:r>
            <a:r>
              <a:rPr lang="en-US" sz="3700" dirty="0" err="1" smtClean="0"/>
              <a:t>menyatakan</a:t>
            </a:r>
            <a:r>
              <a:rPr lang="en-US" sz="3700" dirty="0" smtClean="0"/>
              <a:t>, </a:t>
            </a:r>
            <a:r>
              <a:rPr lang="en-US" sz="3700" dirty="0" err="1" smtClean="0"/>
              <a:t>pendapt</a:t>
            </a:r>
            <a:r>
              <a:rPr lang="en-US" sz="3700" dirty="0" smtClean="0"/>
              <a:t> </a:t>
            </a:r>
            <a:r>
              <a:rPr lang="en-US" sz="3700" dirty="0" err="1" smtClean="0"/>
              <a:t>atas</a:t>
            </a:r>
            <a:r>
              <a:rPr lang="en-US" sz="3700" dirty="0" smtClean="0"/>
              <a:t> </a:t>
            </a:r>
            <a:r>
              <a:rPr lang="en-US" sz="3700" dirty="0" err="1" smtClean="0"/>
              <a:t>laporan</a:t>
            </a:r>
            <a:r>
              <a:rPr lang="en-US" sz="3700" dirty="0" smtClean="0"/>
              <a:t> </a:t>
            </a:r>
            <a:r>
              <a:rPr lang="en-US" sz="3700" dirty="0" err="1" smtClean="0"/>
              <a:t>keuagnan</a:t>
            </a:r>
            <a:endParaRPr lang="en-US" sz="3700" dirty="0" smtClean="0"/>
          </a:p>
          <a:p>
            <a:pPr>
              <a:buNone/>
            </a:pPr>
            <a:endParaRPr lang="en-US" sz="3700" dirty="0" smtClean="0"/>
          </a:p>
          <a:p>
            <a:pPr>
              <a:buNone/>
            </a:pPr>
            <a:r>
              <a:rPr lang="en-US" sz="3700" dirty="0" smtClean="0"/>
              <a:t>  </a:t>
            </a:r>
            <a:r>
              <a:rPr lang="en-US" sz="3700" dirty="0" err="1" smtClean="0"/>
              <a:t>ttd</a:t>
            </a:r>
            <a:r>
              <a:rPr lang="en-US" sz="3700" dirty="0" smtClean="0"/>
              <a:t> </a:t>
            </a:r>
          </a:p>
          <a:p>
            <a:pPr>
              <a:buNone/>
            </a:pPr>
            <a:r>
              <a:rPr lang="en-US" sz="3700" dirty="0" smtClean="0"/>
              <a:t>  </a:t>
            </a:r>
            <a:r>
              <a:rPr lang="en-US" sz="3700" dirty="0" err="1" smtClean="0"/>
              <a:t>Tgl</a:t>
            </a:r>
            <a:r>
              <a:rPr lang="en-US" sz="3700" dirty="0" smtClean="0"/>
              <a:t> </a:t>
            </a:r>
          </a:p>
          <a:p>
            <a:pPr>
              <a:buNone/>
            </a:pPr>
            <a:endParaRPr lang="en-US" sz="3700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FF0000"/>
                </a:solidFill>
              </a:rPr>
              <a:t>Peran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Profesi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akuntan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publik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b="1" dirty="0" err="1" smtClean="0">
                <a:solidFill>
                  <a:srgbClr val="7030A0"/>
                </a:solidFill>
              </a:rPr>
              <a:t>Bertanggung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jawab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untuk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menaikkan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tingkat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keandalan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laporan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keuangan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perusahaan</a:t>
            </a:r>
            <a:r>
              <a:rPr lang="en-US" b="1" dirty="0" smtClean="0">
                <a:solidFill>
                  <a:srgbClr val="7030A0"/>
                </a:solidFill>
              </a:rPr>
              <a:t>, </a:t>
            </a:r>
            <a:r>
              <a:rPr lang="en-US" b="1" dirty="0" err="1" smtClean="0">
                <a:solidFill>
                  <a:srgbClr val="7030A0"/>
                </a:solidFill>
              </a:rPr>
              <a:t>sehingga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masyarakat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memperoleh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informasi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keuangan</a:t>
            </a:r>
            <a:r>
              <a:rPr lang="en-US" b="1" dirty="0" smtClean="0">
                <a:solidFill>
                  <a:srgbClr val="7030A0"/>
                </a:solidFill>
              </a:rPr>
              <a:t> yang </a:t>
            </a:r>
            <a:r>
              <a:rPr lang="en-US" b="1" dirty="0" err="1" smtClean="0">
                <a:solidFill>
                  <a:srgbClr val="7030A0"/>
                </a:solidFill>
              </a:rPr>
              <a:t>andal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sebagai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dasar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untuk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memutuskan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alokasi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sumber-sumber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ekonomi</a:t>
            </a:r>
            <a:r>
              <a:rPr lang="en-US" b="1" dirty="0" smtClean="0">
                <a:solidFill>
                  <a:srgbClr val="7030A0"/>
                </a:solidFill>
              </a:rPr>
              <a:t>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2800" b="1" dirty="0" err="1" smtClean="0"/>
              <a:t>Gambaran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hub.prinsipal-agen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yg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mengarah</a:t>
            </a:r>
            <a:r>
              <a:rPr lang="en-US" sz="2800" b="1" dirty="0" smtClean="0"/>
              <a:t> pd </a:t>
            </a:r>
            <a:r>
              <a:rPr lang="en-US" sz="2800" b="1" dirty="0" err="1" smtClean="0"/>
              <a:t>permintaan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dilakukannya</a:t>
            </a:r>
            <a:r>
              <a:rPr lang="en-US" sz="2800" b="1" dirty="0" smtClean="0"/>
              <a:t> audit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304800" y="3352800"/>
            <a:ext cx="1905000" cy="838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PRINSIPAL/PEMILIK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6781800" y="3352800"/>
            <a:ext cx="23622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AGEN/</a:t>
            </a:r>
          </a:p>
          <a:p>
            <a:pPr algn="ctr"/>
            <a:r>
              <a:rPr lang="en-US" dirty="0" smtClean="0"/>
              <a:t>MANAJER</a:t>
            </a:r>
            <a:endParaRPr lang="en-US" dirty="0"/>
          </a:p>
        </p:txBody>
      </p:sp>
      <p:sp>
        <p:nvSpPr>
          <p:cNvPr id="7" name="5-Point Star 6"/>
          <p:cNvSpPr/>
          <p:nvPr/>
        </p:nvSpPr>
        <p:spPr>
          <a:xfrm>
            <a:off x="2819400" y="1905000"/>
            <a:ext cx="3581400" cy="23622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ASIMETRI INFORMASI</a:t>
            </a:r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3657600" y="5334000"/>
            <a:ext cx="2057400" cy="1066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AUDITOR</a:t>
            </a:r>
            <a:endParaRPr lang="en-US" dirty="0"/>
          </a:p>
        </p:txBody>
      </p:sp>
      <p:cxnSp>
        <p:nvCxnSpPr>
          <p:cNvPr id="10" name="Straight Connector 9"/>
          <p:cNvCxnSpPr>
            <a:stCxn id="5" idx="0"/>
          </p:cNvCxnSpPr>
          <p:nvPr/>
        </p:nvCxnSpPr>
        <p:spPr>
          <a:xfrm rot="5400000" flipH="1" flipV="1">
            <a:off x="552450" y="2609850"/>
            <a:ext cx="1447800" cy="381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1295400" y="1905000"/>
            <a:ext cx="65532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rot="16200000" flipH="1">
            <a:off x="7239000" y="2514600"/>
            <a:ext cx="1295400" cy="76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V="1">
            <a:off x="5638800" y="3505200"/>
            <a:ext cx="1066800" cy="762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2286000" y="3505200"/>
            <a:ext cx="1066800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rot="10800000" flipV="1">
            <a:off x="5715000" y="3810000"/>
            <a:ext cx="2057400" cy="1752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rot="10800000">
            <a:off x="1905000" y="4267200"/>
            <a:ext cx="1524000" cy="1447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b="1" dirty="0" smtClean="0"/>
              <a:t>ATESTASI</a:t>
            </a:r>
            <a:endParaRPr lang="en-US" sz="4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b="1" dirty="0" err="1" smtClean="0">
                <a:solidFill>
                  <a:srgbClr val="00B0F0"/>
                </a:solidFill>
              </a:rPr>
              <a:t>Jasa</a:t>
            </a:r>
            <a:r>
              <a:rPr lang="en-US" sz="4000" b="1" dirty="0" smtClean="0">
                <a:solidFill>
                  <a:srgbClr val="00B0F0"/>
                </a:solidFill>
              </a:rPr>
              <a:t> </a:t>
            </a:r>
            <a:r>
              <a:rPr lang="en-US" sz="4000" b="1" dirty="0" err="1" smtClean="0">
                <a:solidFill>
                  <a:srgbClr val="00B0F0"/>
                </a:solidFill>
              </a:rPr>
              <a:t>atestasi</a:t>
            </a:r>
            <a:r>
              <a:rPr lang="en-US" sz="4000" b="1" dirty="0" smtClean="0">
                <a:solidFill>
                  <a:srgbClr val="00B0F0"/>
                </a:solidFill>
              </a:rPr>
              <a:t> </a:t>
            </a:r>
            <a:r>
              <a:rPr lang="en-US" sz="4000" b="1" dirty="0" err="1" smtClean="0">
                <a:solidFill>
                  <a:srgbClr val="00B0F0"/>
                </a:solidFill>
              </a:rPr>
              <a:t>muncul</a:t>
            </a:r>
            <a:r>
              <a:rPr lang="en-US" sz="4000" b="1" dirty="0" smtClean="0">
                <a:solidFill>
                  <a:srgbClr val="00B0F0"/>
                </a:solidFill>
              </a:rPr>
              <a:t> </a:t>
            </a:r>
            <a:r>
              <a:rPr lang="en-US" sz="4000" b="1" dirty="0" err="1" smtClean="0">
                <a:solidFill>
                  <a:srgbClr val="00B0F0"/>
                </a:solidFill>
              </a:rPr>
              <a:t>ketika</a:t>
            </a:r>
            <a:r>
              <a:rPr lang="en-US" sz="4000" b="1" dirty="0" smtClean="0">
                <a:solidFill>
                  <a:srgbClr val="00B0F0"/>
                </a:solidFill>
              </a:rPr>
              <a:t> </a:t>
            </a:r>
            <a:r>
              <a:rPr lang="en-US" sz="4000" b="1" dirty="0" err="1" smtClean="0">
                <a:solidFill>
                  <a:srgbClr val="00B0F0"/>
                </a:solidFill>
              </a:rPr>
              <a:t>seseorang</a:t>
            </a:r>
            <a:r>
              <a:rPr lang="en-US" sz="4000" b="1" dirty="0" smtClean="0">
                <a:solidFill>
                  <a:srgbClr val="00B0F0"/>
                </a:solidFill>
              </a:rPr>
              <a:t> </a:t>
            </a:r>
            <a:r>
              <a:rPr lang="en-US" sz="4000" b="1" dirty="0" err="1" smtClean="0">
                <a:solidFill>
                  <a:srgbClr val="00B0F0"/>
                </a:solidFill>
              </a:rPr>
              <a:t>praktisi</a:t>
            </a:r>
            <a:r>
              <a:rPr lang="en-US" sz="4000" b="1" dirty="0" smtClean="0">
                <a:solidFill>
                  <a:srgbClr val="00B0F0"/>
                </a:solidFill>
              </a:rPr>
              <a:t> </a:t>
            </a:r>
            <a:r>
              <a:rPr lang="en-US" sz="4000" b="1" dirty="0" err="1" smtClean="0">
                <a:solidFill>
                  <a:srgbClr val="00B0F0"/>
                </a:solidFill>
              </a:rPr>
              <a:t>bertindak</a:t>
            </a:r>
            <a:r>
              <a:rPr lang="en-US" sz="4000" b="1" dirty="0" smtClean="0">
                <a:solidFill>
                  <a:srgbClr val="00B0F0"/>
                </a:solidFill>
              </a:rPr>
              <a:t> </a:t>
            </a:r>
            <a:r>
              <a:rPr lang="en-US" sz="4000" b="1" dirty="0" err="1" smtClean="0">
                <a:solidFill>
                  <a:srgbClr val="00B0F0"/>
                </a:solidFill>
              </a:rPr>
              <a:t>untuk</a:t>
            </a:r>
            <a:r>
              <a:rPr lang="en-US" sz="4000" b="1" dirty="0" smtClean="0">
                <a:solidFill>
                  <a:srgbClr val="00B0F0"/>
                </a:solidFill>
              </a:rPr>
              <a:t> </a:t>
            </a:r>
            <a:r>
              <a:rPr lang="en-US" sz="4000" b="1" dirty="0" err="1" smtClean="0">
                <a:solidFill>
                  <a:srgbClr val="00B0F0"/>
                </a:solidFill>
              </a:rPr>
              <a:t>menerbitkan</a:t>
            </a:r>
            <a:r>
              <a:rPr lang="en-US" sz="4000" b="1" dirty="0" smtClean="0">
                <a:solidFill>
                  <a:srgbClr val="00B0F0"/>
                </a:solidFill>
              </a:rPr>
              <a:t> </a:t>
            </a:r>
            <a:r>
              <a:rPr lang="en-US" sz="4000" b="1" dirty="0" err="1" smtClean="0">
                <a:solidFill>
                  <a:srgbClr val="00B0F0"/>
                </a:solidFill>
              </a:rPr>
              <a:t>sebuah</a:t>
            </a:r>
            <a:r>
              <a:rPr lang="en-US" sz="4000" b="1" dirty="0" smtClean="0">
                <a:solidFill>
                  <a:srgbClr val="00B0F0"/>
                </a:solidFill>
              </a:rPr>
              <a:t> </a:t>
            </a:r>
            <a:r>
              <a:rPr lang="en-US" sz="4000" b="1" dirty="0" err="1" smtClean="0">
                <a:solidFill>
                  <a:srgbClr val="00B0F0"/>
                </a:solidFill>
              </a:rPr>
              <a:t>laporan</a:t>
            </a:r>
            <a:r>
              <a:rPr lang="en-US" sz="4000" b="1" dirty="0" smtClean="0">
                <a:solidFill>
                  <a:srgbClr val="00B0F0"/>
                </a:solidFill>
              </a:rPr>
              <a:t> yang </a:t>
            </a:r>
            <a:r>
              <a:rPr lang="en-US" sz="4000" b="1" dirty="0" err="1" smtClean="0">
                <a:solidFill>
                  <a:srgbClr val="00B0F0"/>
                </a:solidFill>
              </a:rPr>
              <a:t>terkait</a:t>
            </a:r>
            <a:r>
              <a:rPr lang="en-US" sz="4000" b="1" dirty="0" smtClean="0">
                <a:solidFill>
                  <a:srgbClr val="00B0F0"/>
                </a:solidFill>
              </a:rPr>
              <a:t> </a:t>
            </a:r>
            <a:r>
              <a:rPr lang="en-US" sz="4000" b="1" dirty="0" err="1" smtClean="0">
                <a:solidFill>
                  <a:srgbClr val="00B0F0"/>
                </a:solidFill>
              </a:rPr>
              <a:t>dengan</a:t>
            </a:r>
            <a:r>
              <a:rPr lang="en-US" sz="4000" b="1" dirty="0" smtClean="0">
                <a:solidFill>
                  <a:srgbClr val="00B0F0"/>
                </a:solidFill>
              </a:rPr>
              <a:t> </a:t>
            </a:r>
            <a:r>
              <a:rPr lang="en-US" sz="4000" b="1" dirty="0" err="1" smtClean="0">
                <a:solidFill>
                  <a:srgbClr val="00B0F0"/>
                </a:solidFill>
              </a:rPr>
              <a:t>subjek</a:t>
            </a:r>
            <a:r>
              <a:rPr lang="en-US" sz="4000" b="1" dirty="0" smtClean="0">
                <a:solidFill>
                  <a:srgbClr val="00B0F0"/>
                </a:solidFill>
              </a:rPr>
              <a:t> </a:t>
            </a:r>
            <a:r>
              <a:rPr lang="en-US" sz="4000" b="1" dirty="0" err="1" smtClean="0">
                <a:solidFill>
                  <a:srgbClr val="00B0F0"/>
                </a:solidFill>
              </a:rPr>
              <a:t>atau</a:t>
            </a:r>
            <a:r>
              <a:rPr lang="en-US" sz="4000" b="1" dirty="0" smtClean="0">
                <a:solidFill>
                  <a:srgbClr val="00B0F0"/>
                </a:solidFill>
              </a:rPr>
              <a:t> </a:t>
            </a:r>
            <a:r>
              <a:rPr lang="en-US" sz="4000" b="1" dirty="0" err="1" smtClean="0">
                <a:solidFill>
                  <a:srgbClr val="00B0F0"/>
                </a:solidFill>
              </a:rPr>
              <a:t>sebuah</a:t>
            </a:r>
            <a:r>
              <a:rPr lang="en-US" sz="4000" b="1" dirty="0" smtClean="0">
                <a:solidFill>
                  <a:srgbClr val="00B0F0"/>
                </a:solidFill>
              </a:rPr>
              <a:t> </a:t>
            </a:r>
            <a:r>
              <a:rPr lang="en-US" sz="4000" b="1" dirty="0" err="1" smtClean="0">
                <a:solidFill>
                  <a:srgbClr val="00B0F0"/>
                </a:solidFill>
              </a:rPr>
              <a:t>asersi</a:t>
            </a:r>
            <a:r>
              <a:rPr lang="en-US" sz="4000" b="1" dirty="0" smtClean="0">
                <a:solidFill>
                  <a:srgbClr val="00B0F0"/>
                </a:solidFill>
              </a:rPr>
              <a:t> </a:t>
            </a:r>
            <a:r>
              <a:rPr lang="en-US" sz="4000" b="1" dirty="0" err="1" smtClean="0">
                <a:solidFill>
                  <a:srgbClr val="00B0F0"/>
                </a:solidFill>
              </a:rPr>
              <a:t>tentang</a:t>
            </a:r>
            <a:r>
              <a:rPr lang="en-US" sz="4000" b="1" dirty="0" smtClean="0">
                <a:solidFill>
                  <a:srgbClr val="00B0F0"/>
                </a:solidFill>
              </a:rPr>
              <a:t>  </a:t>
            </a:r>
            <a:r>
              <a:rPr lang="en-US" sz="4000" b="1" dirty="0" err="1" smtClean="0">
                <a:solidFill>
                  <a:srgbClr val="00B0F0"/>
                </a:solidFill>
              </a:rPr>
              <a:t>subjeck</a:t>
            </a:r>
            <a:r>
              <a:rPr lang="en-US" sz="4000" b="1" dirty="0" smtClean="0">
                <a:solidFill>
                  <a:srgbClr val="00B0F0"/>
                </a:solidFill>
              </a:rPr>
              <a:t>, yang </a:t>
            </a:r>
            <a:r>
              <a:rPr lang="en-US" sz="4000" b="1" dirty="0" err="1" smtClean="0">
                <a:solidFill>
                  <a:srgbClr val="00B0F0"/>
                </a:solidFill>
              </a:rPr>
              <a:t>merupakan</a:t>
            </a:r>
            <a:r>
              <a:rPr lang="en-US" sz="4000" b="1" dirty="0" smtClean="0">
                <a:solidFill>
                  <a:srgbClr val="00B0F0"/>
                </a:solidFill>
              </a:rPr>
              <a:t> </a:t>
            </a:r>
            <a:r>
              <a:rPr lang="en-US" sz="4000" b="1" dirty="0" err="1" smtClean="0">
                <a:solidFill>
                  <a:srgbClr val="00B0F0"/>
                </a:solidFill>
              </a:rPr>
              <a:t>tanggungjawab</a:t>
            </a:r>
            <a:r>
              <a:rPr lang="en-US" sz="4000" b="1" dirty="0" smtClean="0">
                <a:solidFill>
                  <a:srgbClr val="00B0F0"/>
                </a:solidFill>
              </a:rPr>
              <a:t> </a:t>
            </a:r>
            <a:r>
              <a:rPr lang="en-US" sz="4000" b="1" dirty="0" err="1" smtClean="0">
                <a:solidFill>
                  <a:srgbClr val="00B0F0"/>
                </a:solidFill>
              </a:rPr>
              <a:t>pihak</a:t>
            </a:r>
            <a:r>
              <a:rPr lang="en-US" sz="4000" b="1" dirty="0" smtClean="0">
                <a:solidFill>
                  <a:srgbClr val="00B0F0"/>
                </a:solidFill>
              </a:rPr>
              <a:t> lain</a:t>
            </a:r>
            <a:endParaRPr lang="en-US" sz="4000" b="1" dirty="0">
              <a:solidFill>
                <a:srgbClr val="00B0F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/>
              <a:t>assurance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400" b="1" dirty="0" err="1" smtClean="0">
                <a:solidFill>
                  <a:srgbClr val="FF0000"/>
                </a:solidFill>
              </a:rPr>
              <a:t>Jasa</a:t>
            </a:r>
            <a:r>
              <a:rPr lang="en-US" sz="4400" b="1" dirty="0" smtClean="0">
                <a:solidFill>
                  <a:srgbClr val="FF0000"/>
                </a:solidFill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</a:rPr>
              <a:t>profesional</a:t>
            </a:r>
            <a:r>
              <a:rPr lang="en-US" sz="4400" b="1" dirty="0" smtClean="0">
                <a:solidFill>
                  <a:srgbClr val="FF0000"/>
                </a:solidFill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</a:rPr>
              <a:t>independen</a:t>
            </a:r>
            <a:r>
              <a:rPr lang="en-US" sz="4400" b="1" dirty="0" smtClean="0">
                <a:solidFill>
                  <a:srgbClr val="FF0000"/>
                </a:solidFill>
              </a:rPr>
              <a:t> yang </a:t>
            </a:r>
            <a:r>
              <a:rPr lang="en-US" sz="4400" b="1" dirty="0" err="1" smtClean="0">
                <a:solidFill>
                  <a:srgbClr val="FF0000"/>
                </a:solidFill>
              </a:rPr>
              <a:t>meningkatkan</a:t>
            </a:r>
            <a:r>
              <a:rPr lang="en-US" sz="4400" b="1" dirty="0" smtClean="0">
                <a:solidFill>
                  <a:srgbClr val="FF0000"/>
                </a:solidFill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</a:rPr>
              <a:t>kualitas</a:t>
            </a:r>
            <a:r>
              <a:rPr lang="en-US" sz="4400" b="1" dirty="0" smtClean="0">
                <a:solidFill>
                  <a:srgbClr val="FF0000"/>
                </a:solidFill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</a:rPr>
              <a:t>informasi</a:t>
            </a:r>
            <a:r>
              <a:rPr lang="en-US" sz="4400" b="1" dirty="0" smtClean="0">
                <a:solidFill>
                  <a:srgbClr val="FF0000"/>
                </a:solidFill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</a:rPr>
              <a:t>atau</a:t>
            </a:r>
            <a:r>
              <a:rPr lang="en-US" sz="4400" b="1" dirty="0" smtClean="0">
                <a:solidFill>
                  <a:srgbClr val="FF0000"/>
                </a:solidFill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</a:rPr>
              <a:t>konteks</a:t>
            </a:r>
            <a:r>
              <a:rPr lang="en-US" sz="4400" b="1" dirty="0" smtClean="0">
                <a:solidFill>
                  <a:srgbClr val="FF0000"/>
                </a:solidFill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</a:rPr>
              <a:t>informasi</a:t>
            </a:r>
            <a:r>
              <a:rPr lang="en-US" sz="4400" b="1" dirty="0" smtClean="0">
                <a:solidFill>
                  <a:srgbClr val="FF0000"/>
                </a:solidFill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</a:rPr>
              <a:t>untuk</a:t>
            </a:r>
            <a:r>
              <a:rPr lang="en-US" sz="4400" b="1" dirty="0" smtClean="0">
                <a:solidFill>
                  <a:srgbClr val="FF0000"/>
                </a:solidFill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</a:rPr>
              <a:t>pengambil</a:t>
            </a:r>
            <a:r>
              <a:rPr lang="en-US" sz="4400" b="1" dirty="0" smtClean="0">
                <a:solidFill>
                  <a:srgbClr val="FF0000"/>
                </a:solidFill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</a:rPr>
              <a:t>keputusan</a:t>
            </a:r>
            <a:endParaRPr lang="en-US" sz="4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609600" y="1981200"/>
            <a:ext cx="7924800" cy="4114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Aaatatestesiaaaaaaaaaaaaaaa</a:t>
            </a:r>
            <a:r>
              <a:rPr lang="en-US" dirty="0" smtClean="0"/>
              <a:t>                           ASASSURACE      ASSURANCEAS              A     ASSURANCE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990600" y="2819400"/>
            <a:ext cx="5105400" cy="2438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ATESA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1219200" y="3657600"/>
            <a:ext cx="29718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AUDITING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FF0000"/>
                </a:solidFill>
              </a:rPr>
              <a:t>Objek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pemeriksaan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akuntan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b="1" dirty="0" err="1" smtClean="0">
                <a:solidFill>
                  <a:srgbClr val="00B0F0"/>
                </a:solidFill>
              </a:rPr>
              <a:t>Obyek</a:t>
            </a:r>
            <a:r>
              <a:rPr lang="en-US" b="1" dirty="0" smtClean="0">
                <a:solidFill>
                  <a:srgbClr val="00B0F0"/>
                </a:solidFill>
              </a:rPr>
              <a:t> yang </a:t>
            </a:r>
            <a:r>
              <a:rPr lang="en-US" b="1" dirty="0" err="1" smtClean="0">
                <a:solidFill>
                  <a:srgbClr val="00B0F0"/>
                </a:solidFill>
              </a:rPr>
              <a:t>diperiksa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oleh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akuntan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laporan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keuangan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perusahaan</a:t>
            </a:r>
            <a:r>
              <a:rPr lang="en-US" b="1" dirty="0" smtClean="0">
                <a:solidFill>
                  <a:srgbClr val="00B0F0"/>
                </a:solidFill>
              </a:rPr>
              <a:t> yang </a:t>
            </a:r>
            <a:r>
              <a:rPr lang="en-US" b="1" dirty="0" err="1" smtClean="0">
                <a:solidFill>
                  <a:srgbClr val="00B0F0"/>
                </a:solidFill>
              </a:rPr>
              <a:t>meliputi</a:t>
            </a:r>
            <a:r>
              <a:rPr lang="en-US" b="1" dirty="0" smtClean="0">
                <a:solidFill>
                  <a:srgbClr val="00B0F0"/>
                </a:solidFill>
              </a:rPr>
              <a:t>, </a:t>
            </a:r>
            <a:r>
              <a:rPr lang="en-US" b="1" dirty="0" err="1" smtClean="0">
                <a:solidFill>
                  <a:srgbClr val="00B0F0"/>
                </a:solidFill>
              </a:rPr>
              <a:t>Neraca</a:t>
            </a:r>
            <a:r>
              <a:rPr lang="en-US" b="1" dirty="0" smtClean="0">
                <a:solidFill>
                  <a:srgbClr val="00B0F0"/>
                </a:solidFill>
              </a:rPr>
              <a:t>, </a:t>
            </a:r>
            <a:r>
              <a:rPr lang="en-US" b="1" dirty="0" err="1" smtClean="0">
                <a:solidFill>
                  <a:srgbClr val="00B0F0"/>
                </a:solidFill>
              </a:rPr>
              <a:t>laporan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laba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rugi</a:t>
            </a:r>
            <a:r>
              <a:rPr lang="en-US" b="1" dirty="0" smtClean="0">
                <a:solidFill>
                  <a:srgbClr val="00B0F0"/>
                </a:solidFill>
              </a:rPr>
              <a:t>, </a:t>
            </a:r>
            <a:r>
              <a:rPr lang="en-US" b="1" dirty="0" err="1" smtClean="0">
                <a:solidFill>
                  <a:srgbClr val="00B0F0"/>
                </a:solidFill>
              </a:rPr>
              <a:t>laporan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laba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ditahan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serta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laporan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posisi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keuangan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dan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laporan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arus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kas</a:t>
            </a:r>
            <a:r>
              <a:rPr lang="en-US" b="1" dirty="0" smtClean="0">
                <a:solidFill>
                  <a:srgbClr val="00B0F0"/>
                </a:solidFill>
              </a:rPr>
              <a:t>.</a:t>
            </a:r>
          </a:p>
          <a:p>
            <a:pPr algn="just">
              <a:buNone/>
            </a:pPr>
            <a:endParaRPr lang="en-US" b="1" dirty="0" smtClean="0">
              <a:solidFill>
                <a:srgbClr val="00B0F0"/>
              </a:solidFill>
            </a:endParaRPr>
          </a:p>
          <a:p>
            <a:pPr algn="just"/>
            <a:r>
              <a:rPr lang="en-US" b="1" dirty="0" err="1" smtClean="0">
                <a:solidFill>
                  <a:srgbClr val="00B0F0"/>
                </a:solidFill>
              </a:rPr>
              <a:t>Tanggung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jawab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atas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kewajaran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laporan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keuangan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terletak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pada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manajemen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bukan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pada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akuntan</a:t>
            </a:r>
            <a:endParaRPr lang="en-US" b="1" dirty="0" smtClean="0">
              <a:solidFill>
                <a:srgbClr val="00B0F0"/>
              </a:solidFill>
            </a:endParaRPr>
          </a:p>
          <a:p>
            <a:endParaRPr lang="en-US" b="1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u="sng" dirty="0" err="1" smtClean="0">
                <a:solidFill>
                  <a:srgbClr val="00B0F0"/>
                </a:solidFill>
              </a:rPr>
              <a:t>Jenis</a:t>
            </a:r>
            <a:r>
              <a:rPr lang="en-US" u="sng" dirty="0" smtClean="0">
                <a:solidFill>
                  <a:srgbClr val="00B0F0"/>
                </a:solidFill>
              </a:rPr>
              <a:t> </a:t>
            </a:r>
            <a:r>
              <a:rPr lang="en-US" u="sng" dirty="0" err="1" smtClean="0">
                <a:solidFill>
                  <a:srgbClr val="00B0F0"/>
                </a:solidFill>
              </a:rPr>
              <a:t>pemeriksaan</a:t>
            </a:r>
            <a:r>
              <a:rPr lang="en-US" u="sng" dirty="0" smtClean="0">
                <a:solidFill>
                  <a:srgbClr val="00B0F0"/>
                </a:solidFill>
              </a:rPr>
              <a:t> </a:t>
            </a:r>
            <a:r>
              <a:rPr lang="en-US" u="sng" dirty="0" err="1" smtClean="0">
                <a:solidFill>
                  <a:srgbClr val="00B0F0"/>
                </a:solidFill>
              </a:rPr>
              <a:t>akuntan</a:t>
            </a:r>
            <a:r>
              <a:rPr lang="en-US" b="1" dirty="0" smtClean="0">
                <a:solidFill>
                  <a:srgbClr val="00B0F0"/>
                </a:solidFill>
              </a:rPr>
              <a:t/>
            </a:r>
            <a:br>
              <a:rPr lang="en-US" b="1" dirty="0" smtClean="0">
                <a:solidFill>
                  <a:srgbClr val="00B0F0"/>
                </a:solidFill>
              </a:rPr>
            </a:br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ctr"/>
            <a:endParaRPr lang="en-US" b="1" dirty="0" smtClean="0"/>
          </a:p>
          <a:p>
            <a:pPr lvl="0" algn="ctr"/>
            <a:r>
              <a:rPr lang="en-US" sz="4400" b="1" dirty="0" err="1" smtClean="0"/>
              <a:t>Penugasan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umum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mencakup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pemeriksaan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terhadap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kewajaran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laporan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keuangan</a:t>
            </a:r>
            <a:r>
              <a:rPr lang="en-US" sz="4400" b="1" dirty="0" smtClean="0"/>
              <a:t> yang </a:t>
            </a:r>
            <a:r>
              <a:rPr lang="en-US" sz="4400" b="1" dirty="0" err="1" smtClean="0"/>
              <a:t>disajikan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oleh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klien</a:t>
            </a:r>
            <a:endParaRPr lang="en-US" sz="4400" b="1" dirty="0" smtClean="0"/>
          </a:p>
          <a:p>
            <a:pPr lvl="0" algn="just"/>
            <a:endParaRPr lang="en-US" b="1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293</TotalTime>
  <Words>1746</Words>
  <Application>Microsoft Office PowerPoint</Application>
  <PresentationFormat>On-screen Show (4:3)</PresentationFormat>
  <Paragraphs>195</Paragraphs>
  <Slides>29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Trek</vt:lpstr>
      <vt:lpstr>Definisi pemeriksaan akuntan  (auditing )</vt:lpstr>
      <vt:lpstr>Definisi pemeriksaan akuntan  (auditing )</vt:lpstr>
      <vt:lpstr>Peran Profesi akuntan publik</vt:lpstr>
      <vt:lpstr>Gambaran hub.prinsipal-agen yg mengarah pd permintaan dilakukannya audit</vt:lpstr>
      <vt:lpstr>ATESTASI</vt:lpstr>
      <vt:lpstr>assurance</vt:lpstr>
      <vt:lpstr>PowerPoint Presentation</vt:lpstr>
      <vt:lpstr>Objek pemeriksaan akuntan</vt:lpstr>
      <vt:lpstr>Jenis pemeriksaan akuntan </vt:lpstr>
      <vt:lpstr>Jenis pemeriksaan akuntan     lanjutan …. </vt:lpstr>
      <vt:lpstr>Tipe Akuntan </vt:lpstr>
      <vt:lpstr>Tipe Akuntan  lanjutan ….. </vt:lpstr>
      <vt:lpstr>Tipe Akuntan  lanjutan ….. </vt:lpstr>
      <vt:lpstr>Tipe Pemeriksaan Akuntan </vt:lpstr>
      <vt:lpstr>Tipe Pemeriksaan Akuntan lanjutan….. </vt:lpstr>
      <vt:lpstr>Tipe Pemeriksaan Akuntan lanjutan….. </vt:lpstr>
      <vt:lpstr>PowerPoint Presentation</vt:lpstr>
      <vt:lpstr>  MERUMUSKAN OPINI AUDITOR  MULAI DISINI </vt:lpstr>
      <vt:lpstr>WTP BENTUK BAKU</vt:lpstr>
      <vt:lpstr>WTP BENTUK BAKU</vt:lpstr>
      <vt:lpstr>WTP BENTUK BAKU</vt:lpstr>
      <vt:lpstr>1. Unqualified opinion. </vt:lpstr>
      <vt:lpstr>2. Qualified opinion </vt:lpstr>
      <vt:lpstr>WdP </vt:lpstr>
      <vt:lpstr>3. Adverse opinion (pendapat tidak wajar) </vt:lpstr>
      <vt:lpstr>Tidak wajar </vt:lpstr>
      <vt:lpstr>Tidak wajar </vt:lpstr>
      <vt:lpstr>4.  Disclaimer opinion ( penolakan memberikan pendapat) </vt:lpstr>
      <vt:lpstr>Tidak memberikan pendapat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Definisi pemeriksaan akuntan  (auditing )</dc:title>
  <dc:creator>SONY VAIO</dc:creator>
  <cp:lastModifiedBy>anik</cp:lastModifiedBy>
  <cp:revision>28</cp:revision>
  <dcterms:created xsi:type="dcterms:W3CDTF">2015-02-25T16:31:47Z</dcterms:created>
  <dcterms:modified xsi:type="dcterms:W3CDTF">2015-03-04T01:44:37Z</dcterms:modified>
</cp:coreProperties>
</file>